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336" r:id="rId2"/>
    <p:sldId id="260" r:id="rId3"/>
    <p:sldId id="263" r:id="rId4"/>
    <p:sldId id="280" r:id="rId5"/>
    <p:sldId id="264" r:id="rId6"/>
    <p:sldId id="265" r:id="rId7"/>
    <p:sldId id="283" r:id="rId8"/>
    <p:sldId id="285" r:id="rId9"/>
    <p:sldId id="270" r:id="rId10"/>
    <p:sldId id="289" r:id="rId11"/>
    <p:sldId id="292" r:id="rId12"/>
    <p:sldId id="291" r:id="rId13"/>
    <p:sldId id="297" r:id="rId14"/>
    <p:sldId id="293" r:id="rId15"/>
    <p:sldId id="296" r:id="rId16"/>
    <p:sldId id="295" r:id="rId17"/>
    <p:sldId id="294" r:id="rId18"/>
    <p:sldId id="298" r:id="rId19"/>
    <p:sldId id="299" r:id="rId20"/>
    <p:sldId id="300" r:id="rId21"/>
    <p:sldId id="266" r:id="rId22"/>
    <p:sldId id="278" r:id="rId23"/>
    <p:sldId id="301" r:id="rId24"/>
    <p:sldId id="302" r:id="rId25"/>
    <p:sldId id="304" r:id="rId26"/>
    <p:sldId id="303" r:id="rId27"/>
    <p:sldId id="306" r:id="rId28"/>
    <p:sldId id="305" r:id="rId29"/>
    <p:sldId id="271" r:id="rId30"/>
    <p:sldId id="273" r:id="rId31"/>
    <p:sldId id="272" r:id="rId32"/>
    <p:sldId id="307" r:id="rId33"/>
    <p:sldId id="309" r:id="rId34"/>
    <p:sldId id="311" r:id="rId35"/>
    <p:sldId id="312" r:id="rId36"/>
    <p:sldId id="314" r:id="rId37"/>
    <p:sldId id="313" r:id="rId38"/>
    <p:sldId id="315" r:id="rId39"/>
  </p:sldIdLst>
  <p:sldSz cx="12192000" cy="6858000"/>
  <p:notesSz cx="6858000" cy="9144000"/>
  <p:defaultTextStyle>
    <a:defPPr>
      <a:defRPr lang="en-L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132"/>
    <p:restoredTop sz="96325"/>
  </p:normalViewPr>
  <p:slideViewPr>
    <p:cSldViewPr snapToGrid="0">
      <p:cViewPr varScale="1">
        <p:scale>
          <a:sx n="177" d="100"/>
          <a:sy n="177" d="100"/>
        </p:scale>
        <p:origin x="19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F569E-B352-5F4B-81DE-4B7ACABEE61B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3BE60-634E-6B4C-8DF0-357D1D1871C2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26018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7CFA-365E-242D-1D38-DF53755F1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6ADDC-8FAE-1AE2-A2F1-4CD28B7FE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E55F1-AA0D-20F4-ECD1-C852641AF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04674-A68F-31DF-C9D8-64FFCF310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EF86A-4210-7176-46B1-C9FE3396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86570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FB29-3998-9533-143F-6F5AC2681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845CB-7276-B36C-0DE6-0390D504A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DDD14-2520-4612-E8C9-A245370DA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2CEBF-7228-B398-0641-D5E347288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D681F-4881-A07C-D0D1-204AF781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409237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E9169C-E77E-5C66-C8C9-E50BA79FDB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DBB85-8F81-3280-3A93-6C8273845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FFB61-8FE6-FC5C-43F5-2EADED1CD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22228-0434-F805-5188-2E9D147B3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5EAA8-44FD-428E-4B03-194130680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885088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4AFBA-02A7-1DAD-7250-C3943F60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FBF9C-F09C-3CE4-D79D-BF671E932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33C1A-7644-3C99-1219-FD357A0F0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DC4DC-8113-E4E8-C51E-0FC4215E4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830F8-4F9A-8CBA-E1A8-5634309B5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1465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AAAC-B0FE-46E0-CB80-A3F1BC772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226D0-7B47-E132-736F-E69642773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D1D11-185B-2DF6-6E29-F86796CB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0658C-8335-EA8B-9581-F4502FB47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97F06-3E30-A9CD-0C16-96B356BBD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27317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5B2C-0E40-F549-D625-1124F5B7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645EC-A762-A669-2007-2219DA8BD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BC7FC-EF0E-3959-6834-9620DCDC0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338C6-423A-53DB-38AF-FF06A18F0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1E7A7-D0D2-7951-85AA-E01150C0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3A5A3-86BC-EDE2-F7A5-B71D7C6E8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27968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92495-79CB-B4CA-4EFC-E8A48AFE1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00A44-B2AE-B2BC-0633-8D2986A51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A95FF-BD4B-81BB-EA34-9C45B2D03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F21E80-BB76-7D17-9C5E-D6028B8938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0EFB02-828F-2133-910B-2BAA9C1FC4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86182E-6FCE-3FDF-440F-C611E3527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603A9-BFA5-2D71-D399-141D25F04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9BF226-2624-B231-1367-448B14335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704672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995D-ABAC-C7A2-882A-46F5867C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803D3-1DBB-DD3B-90E6-8FE10E906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32C6A-DDA3-FA51-B430-1FF18D84F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78D1D-B4DC-6CE5-8F02-143B2AE5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52427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B34065F-C35C-5041-9D51-82F1577EFE69}"/>
              </a:ext>
            </a:extLst>
          </p:cNvPr>
          <p:cNvSpPr/>
          <p:nvPr userDrawn="1"/>
        </p:nvSpPr>
        <p:spPr>
          <a:xfrm>
            <a:off x="0" y="6397767"/>
            <a:ext cx="12192000" cy="45181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5361E2-92F2-9055-89EB-06B09A809248}"/>
              </a:ext>
            </a:extLst>
          </p:cNvPr>
          <p:cNvSpPr/>
          <p:nvPr userDrawn="1"/>
        </p:nvSpPr>
        <p:spPr>
          <a:xfrm>
            <a:off x="10775595" y="6476135"/>
            <a:ext cx="1297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95000"/>
                  </a:schemeClr>
                </a:solidFill>
              </a:rPr>
              <a:t>delphine@ecgs.lu</a:t>
            </a: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E366A1-37E1-0DA1-7621-3DBFC303C2F5}"/>
              </a:ext>
            </a:extLst>
          </p:cNvPr>
          <p:cNvSpPr/>
          <p:nvPr userDrawn="1"/>
        </p:nvSpPr>
        <p:spPr>
          <a:xfrm>
            <a:off x="1" y="5216"/>
            <a:ext cx="12191999" cy="862642"/>
          </a:xfrm>
          <a:prstGeom prst="rect">
            <a:avLst/>
          </a:prstGeom>
          <a:solidFill>
            <a:srgbClr val="F6F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9776BE-FDDE-7D03-436E-0B75D10B503C}"/>
              </a:ext>
            </a:extLst>
          </p:cNvPr>
          <p:cNvGrpSpPr/>
          <p:nvPr userDrawn="1"/>
        </p:nvGrpSpPr>
        <p:grpSpPr>
          <a:xfrm>
            <a:off x="0" y="-14068"/>
            <a:ext cx="12192000" cy="880455"/>
            <a:chOff x="0" y="0"/>
            <a:chExt cx="12192000" cy="8804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D01E8C-2EFF-9B73-DF1C-DBA29167065B}"/>
                </a:ext>
              </a:extLst>
            </p:cNvPr>
            <p:cNvSpPr/>
            <p:nvPr/>
          </p:nvSpPr>
          <p:spPr>
            <a:xfrm>
              <a:off x="2240484" y="12790"/>
              <a:ext cx="9951515" cy="86264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  <a:alpha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D5B5515-74D4-82A0-08ED-F3109B7217E7}"/>
                </a:ext>
              </a:extLst>
            </p:cNvPr>
            <p:cNvGrpSpPr/>
            <p:nvPr/>
          </p:nvGrpSpPr>
          <p:grpSpPr>
            <a:xfrm>
              <a:off x="0" y="0"/>
              <a:ext cx="12192000" cy="880455"/>
              <a:chOff x="0" y="-2521"/>
              <a:chExt cx="12192000" cy="88045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860EA46-FE9F-E930-1EA0-11C84E44CCE0}"/>
                  </a:ext>
                </a:extLst>
              </p:cNvPr>
              <p:cNvGrpSpPr/>
              <p:nvPr/>
            </p:nvGrpSpPr>
            <p:grpSpPr>
              <a:xfrm>
                <a:off x="0" y="11547"/>
                <a:ext cx="1416405" cy="866387"/>
                <a:chOff x="0" y="17941"/>
                <a:chExt cx="1416405" cy="866387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6175A44-CB65-B481-A0FA-6FBDF93F2E90}"/>
                    </a:ext>
                  </a:extLst>
                </p:cNvPr>
                <p:cNvSpPr/>
                <p:nvPr/>
              </p:nvSpPr>
              <p:spPr>
                <a:xfrm>
                  <a:off x="0" y="17941"/>
                  <a:ext cx="1416405" cy="8663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0" name="Picture 29" descr="ecgs_logo.pdf">
                  <a:extLst>
                    <a:ext uri="{FF2B5EF4-FFF2-40B4-BE49-F238E27FC236}">
                      <a16:creationId xmlns:a16="http://schemas.microsoft.com/office/drawing/2014/main" id="{27D68046-C175-07A5-A6C5-7D1E0F860F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314" y="92312"/>
                  <a:ext cx="750252" cy="754799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9C18FD3B-90B0-B9FB-CD80-3E0EE12968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40716" y="69163"/>
                  <a:ext cx="359052" cy="794367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765A65-B6CF-4A3F-D9D5-440D6FF591FE}"/>
                  </a:ext>
                </a:extLst>
              </p:cNvPr>
              <p:cNvGrpSpPr/>
              <p:nvPr/>
            </p:nvGrpSpPr>
            <p:grpSpPr>
              <a:xfrm>
                <a:off x="10775595" y="-2521"/>
                <a:ext cx="1416405" cy="875432"/>
                <a:chOff x="10775595" y="-2521"/>
                <a:chExt cx="1416405" cy="875432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731C4238-BE2A-A668-81BF-56E23CDE7BDD}"/>
                    </a:ext>
                  </a:extLst>
                </p:cNvPr>
                <p:cNvSpPr/>
                <p:nvPr/>
              </p:nvSpPr>
              <p:spPr>
                <a:xfrm>
                  <a:off x="10775595" y="-2521"/>
                  <a:ext cx="1416405" cy="8754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6" name="Picture 2" descr="Image result for centre spatial de liège">
                  <a:extLst>
                    <a:ext uri="{FF2B5EF4-FFF2-40B4-BE49-F238E27FC236}">
                      <a16:creationId xmlns:a16="http://schemas.microsoft.com/office/drawing/2014/main" id="{48DB12AA-FFFE-9957-3BCB-03F7B1FF3F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98898" y="116413"/>
                  <a:ext cx="431314" cy="2427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4">
                  <a:extLst>
                    <a:ext uri="{FF2B5EF4-FFF2-40B4-BE49-F238E27FC236}">
                      <a16:creationId xmlns:a16="http://schemas.microsoft.com/office/drawing/2014/main" id="{5C92B9CE-8026-E53D-8A36-78EE68EA01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10951179" y="436293"/>
                  <a:ext cx="1174675" cy="301980"/>
                </a:xfrm>
                <a:prstGeom prst="rect">
                  <a:avLst/>
                </a:prstGeom>
                <a:solidFill>
                  <a:schemeClr val="bg1">
                    <a:alpha val="32000"/>
                  </a:schemeClr>
                </a:solidFill>
                <a:ln>
                  <a:noFill/>
                </a:ln>
                <a:effectLst/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1AC48109-A944-2641-244C-32B0B2180C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48278" y="57180"/>
                  <a:ext cx="850620" cy="36118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29B695C-1E4E-61E1-D5CE-6AAFC541D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432" y="212798"/>
              <a:ext cx="765810" cy="475615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599146A-9244-9493-02EA-F11279A2DDEE}"/>
              </a:ext>
            </a:extLst>
          </p:cNvPr>
          <p:cNvSpPr/>
          <p:nvPr userDrawn="1"/>
        </p:nvSpPr>
        <p:spPr>
          <a:xfrm>
            <a:off x="144164" y="6497543"/>
            <a:ext cx="30499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To crunch the SAR and </a:t>
            </a:r>
            <a:r>
              <a:rPr lang="en-US" sz="1200" i="1" dirty="0" err="1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InSAR</a:t>
            </a: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 mass processing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295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A1CD-3C55-4A5A-1E28-749865FE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63DA6-7E56-D32B-C7FE-BF71B6DA0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606A1-BC1A-2B40-02CC-84433204B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8AE72-850C-D1FF-9136-BAF909BDA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958D5-6270-55D6-4BD2-DE7353A59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AC58F-4A22-CB38-9405-B33FC7571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994930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C8C2-0D07-DC4B-6FC0-128F3FAAF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318344-3971-FDE9-9FBD-4B06FB8D1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854B2-0CD4-2B1D-064B-6400F2338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427B4-9931-6B6A-A3AA-6670E98A5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D77FF-2A09-EBDD-D5CC-C8E0EC05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59C91-BE74-BC9C-12A7-36655D011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726057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2E9166-D0DF-D19F-8354-03C10122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0FE3F-6AD7-986E-9524-D3B51B340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8E80F-4052-D5D1-D479-BF3A4FB7CD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5C3E4-5F25-1997-82F7-5FCEDC0CB2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82DC9-9DCC-9936-07C0-E2D7826CC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782741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9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2.png"/><Relationship Id="rId9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30.png"/><Relationship Id="rId9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DCDFF63-D6AA-75BE-D041-0A7D0F7BFFB8}"/>
              </a:ext>
            </a:extLst>
          </p:cNvPr>
          <p:cNvSpPr txBox="1"/>
          <p:nvPr/>
        </p:nvSpPr>
        <p:spPr>
          <a:xfrm>
            <a:off x="917566" y="1702203"/>
            <a:ext cx="96107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 err="1">
                <a:solidFill>
                  <a:srgbClr val="FF0000"/>
                </a:solidFill>
              </a:rPr>
              <a:t>AMSTer</a:t>
            </a:r>
            <a:r>
              <a:rPr lang="en-GB" sz="3200" b="1" dirty="0"/>
              <a:t> : 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SAR &amp; </a:t>
            </a:r>
            <a:r>
              <a:rPr lang="en-GB" sz="3200" b="1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InSAR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utomated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ass processing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oftware for Multidimensional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ime s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er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ies</a:t>
            </a:r>
          </a:p>
          <a:p>
            <a:pPr algn="ctr"/>
            <a:endParaRPr lang="en-LU" sz="3200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B19EFB-FB67-B88C-8E5B-FFFF5BFA12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4" y="4751544"/>
            <a:ext cx="1827580" cy="15711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DA90A08-900C-90CB-074A-936C7F7F2F14}"/>
              </a:ext>
            </a:extLst>
          </p:cNvPr>
          <p:cNvSpPr txBox="1"/>
          <p:nvPr/>
        </p:nvSpPr>
        <p:spPr>
          <a:xfrm>
            <a:off x="1732251" y="3174624"/>
            <a:ext cx="7981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Nicolas d’Oreye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1,2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Dominique Derauw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3,4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Sergey Samsonov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</a:p>
          <a:p>
            <a:pPr algn="ctr"/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Delphine Smittarello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Maxime Jaspard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Gilles Celli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endParaRPr lang="en-LU" sz="1800" dirty="0">
              <a:solidFill>
                <a:srgbClr val="000000"/>
              </a:solidFill>
              <a:effectLst/>
              <a:latin typeface="Helvetica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/>
            <a:endParaRPr lang="en-LU" sz="1800" dirty="0">
              <a:solidFill>
                <a:srgbClr val="000000"/>
              </a:solidFill>
              <a:effectLst/>
              <a:latin typeface="Helvetica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988198-8069-BCA0-32F5-D8017AAF4841}"/>
              </a:ext>
            </a:extLst>
          </p:cNvPr>
          <p:cNvSpPr txBox="1"/>
          <p:nvPr/>
        </p:nvSpPr>
        <p:spPr>
          <a:xfrm>
            <a:off x="5041701" y="4009759"/>
            <a:ext cx="2073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 err="1">
                <a:solidFill>
                  <a:srgbClr val="0070C0"/>
                </a:solidFill>
              </a:rPr>
              <a:t>ndo@ecgs.lu</a:t>
            </a:r>
            <a:endParaRPr lang="en-GB" dirty="0">
              <a:solidFill>
                <a:srgbClr val="0070C0"/>
              </a:solidFill>
            </a:endParaRPr>
          </a:p>
          <a:p>
            <a:pPr algn="ctr"/>
            <a:r>
              <a:rPr lang="en-GB" dirty="0" err="1">
                <a:solidFill>
                  <a:srgbClr val="0070C0"/>
                </a:solidFill>
              </a:rPr>
              <a:t>amster@ecgs.lu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7" name="Text Box 4">
            <a:extLst>
              <a:ext uri="{FF2B5EF4-FFF2-40B4-BE49-F238E27FC236}">
                <a16:creationId xmlns:a16="http://schemas.microsoft.com/office/drawing/2014/main" id="{84EA3D16-C0F5-3232-8933-CAC34B1B4675}"/>
              </a:ext>
            </a:extLst>
          </p:cNvPr>
          <p:cNvSpPr txBox="1"/>
          <p:nvPr/>
        </p:nvSpPr>
        <p:spPr>
          <a:xfrm>
            <a:off x="2569232" y="5055978"/>
            <a:ext cx="9294018" cy="102879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1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European Centre </a:t>
            </a:r>
            <a:r>
              <a:rPr lang="en-US" sz="1200" i="1" dirty="0">
                <a:effectLst/>
                <a:ea typeface="Times New Roman" panose="02020603050405020304" pitchFamily="18" charset="0"/>
              </a:rPr>
              <a:t>for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 Geodynamics and Seismology (ECGS), 19 rue Josy Welter, L-7256 Walferdange, Luxembourg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2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National Museum of Natural History (NMNH), 19 rue Josy Welter, L-7256 Walferdange, Luxembourg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3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Centre Spatial de Liège (CSL), Avenue du Pré Aily, B-4031 Angleur, Belgium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4 </a:t>
            </a:r>
            <a:r>
              <a:rPr lang="fr-FR" sz="1200" i="1" dirty="0">
                <a:effectLst/>
                <a:ea typeface="Times New Roman" panose="02020603050405020304" pitchFamily="18" charset="0"/>
              </a:rPr>
              <a:t>SAREOS, 1 Rue des Violettes, 4557 </a:t>
            </a:r>
            <a:r>
              <a:rPr lang="fr-FR" sz="1200" i="1" dirty="0" err="1">
                <a:effectLst/>
                <a:ea typeface="Times New Roman" panose="02020603050405020304" pitchFamily="18" charset="0"/>
              </a:rPr>
              <a:t>Fraiture</a:t>
            </a:r>
            <a:r>
              <a:rPr lang="fr-FR" sz="1200" i="1" dirty="0">
                <a:effectLst/>
                <a:ea typeface="Times New Roman" panose="02020603050405020304" pitchFamily="18" charset="0"/>
              </a:rPr>
              <a:t>, </a:t>
            </a:r>
            <a:r>
              <a:rPr lang="fr-FR" sz="1200" i="1" dirty="0" err="1">
                <a:effectLst/>
                <a:ea typeface="Times New Roman" panose="02020603050405020304" pitchFamily="18" charset="0"/>
              </a:rPr>
              <a:t>Belgium</a:t>
            </a:r>
            <a:r>
              <a:rPr lang="fr-FR" sz="1200" i="1" dirty="0">
                <a:effectLst/>
                <a:ea typeface="Times New Roman" panose="02020603050405020304" pitchFamily="18" charset="0"/>
              </a:rPr>
              <a:t> 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algn="ctr">
              <a:tabLst>
                <a:tab pos="90170" algn="l"/>
              </a:tabLst>
            </a:pPr>
            <a:r>
              <a:rPr lang="en-US" sz="1200" dirty="0">
                <a:effectLst/>
                <a:ea typeface="Times New Roman" panose="02020603050405020304" pitchFamily="18" charset="0"/>
              </a:rPr>
              <a:t>5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Canada Centre for Mapping and Earth Observation, Natural Resources Canada (NRCAN), 560 Rochester Street, Ottawa, ON K1A 0E4, Canada</a:t>
            </a:r>
            <a:endParaRPr lang="en-LU" sz="12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121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1030868"/>
            <a:ext cx="10335759" cy="484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nl-BE" sz="2800" dirty="0">
                <a:latin typeface="+mn-lt"/>
              </a:rPr>
              <a:t>Baseline Plot = Graph </a:t>
            </a:r>
          </a:p>
          <a:p>
            <a:pPr algn="l">
              <a:defRPr/>
            </a:pPr>
            <a:r>
              <a:rPr lang="nl-BE" sz="2800" dirty="0">
                <a:latin typeface="+mn-lt"/>
              </a:rPr>
              <a:t>SAR acquisitions = </a:t>
            </a:r>
            <a:r>
              <a:rPr lang="nl-BE" sz="2800" b="1" dirty="0">
                <a:latin typeface="+mn-lt"/>
              </a:rPr>
              <a:t>nodes</a:t>
            </a:r>
          </a:p>
          <a:p>
            <a:pPr algn="l">
              <a:defRPr/>
            </a:pPr>
            <a:r>
              <a:rPr lang="nl-BE" sz="2800" dirty="0">
                <a:latin typeface="+mn-lt"/>
              </a:rPr>
              <a:t>Interferograms = </a:t>
            </a:r>
            <a:r>
              <a:rPr lang="nl-BE" sz="2800" b="1" dirty="0">
                <a:latin typeface="+mn-lt"/>
              </a:rPr>
              <a:t>edges</a:t>
            </a:r>
          </a:p>
          <a:p>
            <a:pPr algn="l">
              <a:defRPr/>
            </a:pPr>
            <a:endParaRPr lang="nl-BE" sz="2800" dirty="0">
              <a:latin typeface="+mn-lt"/>
            </a:endParaRPr>
          </a:p>
          <a:p>
            <a:pPr algn="l">
              <a:defRPr/>
            </a:pPr>
            <a:endParaRPr lang="nl-BE" sz="2800" dirty="0">
              <a:latin typeface="+mn-lt"/>
            </a:endParaRPr>
          </a:p>
          <a:p>
            <a:pPr algn="l">
              <a:defRPr/>
            </a:pPr>
            <a:r>
              <a:rPr lang="nl-BE" sz="2800" dirty="0">
                <a:latin typeface="+mn-lt"/>
              </a:rPr>
              <a:t>Node Degree = number of connected neighbors</a:t>
            </a:r>
          </a:p>
          <a:p>
            <a:pPr algn="l">
              <a:defRPr/>
            </a:pPr>
            <a:r>
              <a:rPr lang="nl-BE" sz="2800" dirty="0">
                <a:solidFill>
                  <a:schemeClr val="accent1"/>
                </a:solidFill>
                <a:latin typeface="+mn-lt"/>
              </a:rPr>
              <a:t>						example : SAR 2  : degree 3</a:t>
            </a:r>
          </a:p>
          <a:p>
            <a:pPr algn="l">
              <a:defRPr/>
            </a:pPr>
            <a:r>
              <a:rPr lang="nl-BE" sz="2800" dirty="0">
                <a:solidFill>
                  <a:schemeClr val="accent1"/>
                </a:solidFill>
                <a:latin typeface="+mn-lt"/>
              </a:rPr>
              <a:t>									 SAR 3 :  degree 2</a:t>
            </a:r>
            <a:endParaRPr lang="nl-BE" sz="2800" dirty="0">
              <a:latin typeface="+mn-lt"/>
            </a:endParaRPr>
          </a:p>
          <a:p>
            <a:pPr algn="l">
              <a:defRPr/>
            </a:pPr>
            <a:endParaRPr lang="nl-BE" sz="2800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 Graph Framework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B647EB7-D3D6-4481-A8C2-F1CADFADC97A}"/>
              </a:ext>
            </a:extLst>
          </p:cNvPr>
          <p:cNvSpPr/>
          <p:nvPr/>
        </p:nvSpPr>
        <p:spPr>
          <a:xfrm>
            <a:off x="5330152" y="1809852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687ADC7-0F93-9E38-D648-CC8B2E8239B6}"/>
              </a:ext>
            </a:extLst>
          </p:cNvPr>
          <p:cNvSpPr/>
          <p:nvPr/>
        </p:nvSpPr>
        <p:spPr>
          <a:xfrm>
            <a:off x="6358540" y="1352558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78CBCA9-A884-55B2-2810-FDCE3A48506B}"/>
              </a:ext>
            </a:extLst>
          </p:cNvPr>
          <p:cNvSpPr/>
          <p:nvPr/>
        </p:nvSpPr>
        <p:spPr>
          <a:xfrm>
            <a:off x="7386928" y="2724439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3C1999C-45B4-E500-A879-8553989F3226}"/>
              </a:ext>
            </a:extLst>
          </p:cNvPr>
          <p:cNvSpPr/>
          <p:nvPr/>
        </p:nvSpPr>
        <p:spPr>
          <a:xfrm>
            <a:off x="8415315" y="2267146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E606E08-04E0-D1F1-7A0E-65324BF4A6B2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6495340" y="1420958"/>
            <a:ext cx="891588" cy="1371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B115A026-CFE5-A8EF-3537-AE60EF9598AF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 flipV="1">
            <a:off x="7523728" y="2335546"/>
            <a:ext cx="891587" cy="457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EFD4A6F9-2F69-6FB1-F1E6-DFC5A909780F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>
          <a:xfrm flipH="1">
            <a:off x="5466952" y="1420958"/>
            <a:ext cx="891588" cy="457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67533BB5-F744-9107-116C-1D5EA1FE3F76}"/>
              </a:ext>
            </a:extLst>
          </p:cNvPr>
          <p:cNvCxnSpPr>
            <a:cxnSpLocks/>
            <a:stCxn id="15" idx="2"/>
            <a:endCxn id="7" idx="6"/>
          </p:cNvCxnSpPr>
          <p:nvPr/>
        </p:nvCxnSpPr>
        <p:spPr>
          <a:xfrm flipH="1" flipV="1">
            <a:off x="5466952" y="1878252"/>
            <a:ext cx="2948363" cy="457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7E3EC994-1A59-E175-A4B2-1F427F47B6ED}"/>
              </a:ext>
            </a:extLst>
          </p:cNvPr>
          <p:cNvSpPr txBox="1"/>
          <p:nvPr/>
        </p:nvSpPr>
        <p:spPr>
          <a:xfrm>
            <a:off x="5115034" y="1916091"/>
            <a:ext cx="94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SAR 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2F7B9F9-6E2E-7860-7593-98939FA1A43D}"/>
              </a:ext>
            </a:extLst>
          </p:cNvPr>
          <p:cNvSpPr txBox="1"/>
          <p:nvPr/>
        </p:nvSpPr>
        <p:spPr>
          <a:xfrm>
            <a:off x="6100352" y="1075342"/>
            <a:ext cx="94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SAR 2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EE42C97-EE3E-B9D1-9B2D-E9B779A3BEB8}"/>
              </a:ext>
            </a:extLst>
          </p:cNvPr>
          <p:cNvSpPr txBox="1"/>
          <p:nvPr/>
        </p:nvSpPr>
        <p:spPr>
          <a:xfrm>
            <a:off x="7147756" y="2822832"/>
            <a:ext cx="94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SAR 3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0A193D9-B130-B273-6778-F43B31B21A5C}"/>
              </a:ext>
            </a:extLst>
          </p:cNvPr>
          <p:cNvSpPr txBox="1"/>
          <p:nvPr/>
        </p:nvSpPr>
        <p:spPr>
          <a:xfrm rot="3319755">
            <a:off x="6499086" y="1975438"/>
            <a:ext cx="1188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err="1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Interf</a:t>
            </a:r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2-3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A4DFE0B-F552-92F9-FE8D-5B4F3BB294C9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>
            <a:off x="6495340" y="1420958"/>
            <a:ext cx="1919975" cy="914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75768DA2-CA03-A6B5-812D-275DADFEB107}"/>
              </a:ext>
            </a:extLst>
          </p:cNvPr>
          <p:cNvSpPr txBox="1"/>
          <p:nvPr/>
        </p:nvSpPr>
        <p:spPr>
          <a:xfrm rot="19933354">
            <a:off x="5400804" y="1342837"/>
            <a:ext cx="1188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err="1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Interf</a:t>
            </a:r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1-2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150B9D82-0254-6B64-FC31-907FD5EE9C83}"/>
              </a:ext>
            </a:extLst>
          </p:cNvPr>
          <p:cNvSpPr txBox="1"/>
          <p:nvPr/>
        </p:nvSpPr>
        <p:spPr>
          <a:xfrm rot="1569807">
            <a:off x="7017872" y="1691767"/>
            <a:ext cx="1188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err="1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Interf</a:t>
            </a:r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2-4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F86D1D2-1ADE-06CC-0E66-E06862B04B7E}"/>
              </a:ext>
            </a:extLst>
          </p:cNvPr>
          <p:cNvSpPr txBox="1"/>
          <p:nvPr/>
        </p:nvSpPr>
        <p:spPr>
          <a:xfrm rot="19939594">
            <a:off x="7575582" y="2401980"/>
            <a:ext cx="1188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err="1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Interf</a:t>
            </a:r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3-4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3F548445-BF60-DF5E-E73F-893318D573DA}"/>
              </a:ext>
            </a:extLst>
          </p:cNvPr>
          <p:cNvSpPr txBox="1"/>
          <p:nvPr/>
        </p:nvSpPr>
        <p:spPr>
          <a:xfrm>
            <a:off x="8370318" y="1989790"/>
            <a:ext cx="94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SAR 4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7E4DF04C-7698-BDD6-935A-355B43CA51D7}"/>
              </a:ext>
            </a:extLst>
          </p:cNvPr>
          <p:cNvSpPr txBox="1"/>
          <p:nvPr/>
        </p:nvSpPr>
        <p:spPr>
          <a:xfrm rot="515387">
            <a:off x="5728061" y="1936443"/>
            <a:ext cx="1188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err="1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Interf</a:t>
            </a:r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1-4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201C63D-F8F2-71FD-5568-C3F47D62343C}"/>
              </a:ext>
            </a:extLst>
          </p:cNvPr>
          <p:cNvSpPr txBox="1"/>
          <p:nvPr/>
        </p:nvSpPr>
        <p:spPr>
          <a:xfrm>
            <a:off x="8212995" y="979851"/>
            <a:ext cx="27072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 Nodes</a:t>
            </a:r>
          </a:p>
          <a:p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 Edges</a:t>
            </a:r>
          </a:p>
          <a:p>
            <a:r>
              <a:rPr lang="en-GB" sz="1400" b="1" i="1" dirty="0" err="1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Interf</a:t>
            </a:r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1-3 = out of BT - BP criteria</a:t>
            </a:r>
          </a:p>
        </p:txBody>
      </p:sp>
    </p:spTree>
    <p:extLst>
      <p:ext uri="{BB962C8B-B14F-4D97-AF65-F5344CB8AC3E}">
        <p14:creationId xmlns:p14="http://schemas.microsoft.com/office/powerpoint/2010/main" val="265481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1030868"/>
            <a:ext cx="10973760" cy="484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nl-BE" sz="2800" dirty="0">
                <a:latin typeface="+mn-lt"/>
              </a:rPr>
              <a:t>Baseline Plot = Graph </a:t>
            </a:r>
          </a:p>
          <a:p>
            <a:pPr algn="l">
              <a:defRPr/>
            </a:pPr>
            <a:r>
              <a:rPr lang="nl-BE" sz="2800" dirty="0">
                <a:latin typeface="+mn-lt"/>
              </a:rPr>
              <a:t>SAR acquisitions = </a:t>
            </a:r>
            <a:r>
              <a:rPr lang="nl-BE" sz="2800" b="1" dirty="0">
                <a:latin typeface="+mn-lt"/>
              </a:rPr>
              <a:t>nodes</a:t>
            </a:r>
          </a:p>
          <a:p>
            <a:pPr algn="l">
              <a:defRPr/>
            </a:pPr>
            <a:r>
              <a:rPr lang="nl-BE" sz="2800" dirty="0">
                <a:latin typeface="+mn-lt"/>
              </a:rPr>
              <a:t>Interferograms = </a:t>
            </a:r>
            <a:r>
              <a:rPr lang="nl-BE" sz="2800" b="1" dirty="0">
                <a:latin typeface="+mn-lt"/>
              </a:rPr>
              <a:t>edges</a:t>
            </a:r>
          </a:p>
          <a:p>
            <a:pPr algn="l">
              <a:defRPr/>
            </a:pPr>
            <a:endParaRPr lang="nl-BE" sz="2800" dirty="0">
              <a:latin typeface="+mn-lt"/>
            </a:endParaRPr>
          </a:p>
          <a:p>
            <a:pPr algn="l">
              <a:defRPr/>
            </a:pPr>
            <a:endParaRPr lang="nl-BE" sz="2800" dirty="0">
              <a:latin typeface="+mn-lt"/>
            </a:endParaRPr>
          </a:p>
          <a:p>
            <a:pPr algn="l">
              <a:defRPr/>
            </a:pPr>
            <a:r>
              <a:rPr lang="nl-BE" sz="2800" dirty="0">
                <a:latin typeface="+mn-lt"/>
              </a:rPr>
              <a:t>Graph is oriented : Node In-degree = number of incoming connections</a:t>
            </a:r>
          </a:p>
          <a:p>
            <a:pPr algn="l">
              <a:defRPr/>
            </a:pPr>
            <a:r>
              <a:rPr lang="nl-BE" sz="2800" dirty="0">
                <a:latin typeface="+mn-lt"/>
              </a:rPr>
              <a:t>						Node Out-degree = number of outcoming connections</a:t>
            </a:r>
          </a:p>
          <a:p>
            <a:pPr algn="l">
              <a:defRPr/>
            </a:pPr>
            <a:r>
              <a:rPr lang="nl-BE" sz="2800" dirty="0">
                <a:solidFill>
                  <a:schemeClr val="accent1"/>
                </a:solidFill>
                <a:latin typeface="+mn-lt"/>
              </a:rPr>
              <a:t>						example : SAR 2 : In-degree 1 – Out-degree 2</a:t>
            </a:r>
          </a:p>
          <a:p>
            <a:pPr algn="l">
              <a:defRPr/>
            </a:pPr>
            <a:r>
              <a:rPr lang="nl-BE" sz="2800" dirty="0">
                <a:solidFill>
                  <a:schemeClr val="accent1"/>
                </a:solidFill>
                <a:latin typeface="+mn-lt"/>
              </a:rPr>
              <a:t>									 SAR 3 : In-degree 1 – Out-degree 1</a:t>
            </a:r>
            <a:endParaRPr lang="nl-BE" sz="2800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 Graph Framework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B647EB7-D3D6-4481-A8C2-F1CADFADC97A}"/>
              </a:ext>
            </a:extLst>
          </p:cNvPr>
          <p:cNvSpPr/>
          <p:nvPr/>
        </p:nvSpPr>
        <p:spPr>
          <a:xfrm>
            <a:off x="5330152" y="1809852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687ADC7-0F93-9E38-D648-CC8B2E8239B6}"/>
              </a:ext>
            </a:extLst>
          </p:cNvPr>
          <p:cNvSpPr/>
          <p:nvPr/>
        </p:nvSpPr>
        <p:spPr>
          <a:xfrm>
            <a:off x="6358540" y="1352558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78CBCA9-A884-55B2-2810-FDCE3A48506B}"/>
              </a:ext>
            </a:extLst>
          </p:cNvPr>
          <p:cNvSpPr/>
          <p:nvPr/>
        </p:nvSpPr>
        <p:spPr>
          <a:xfrm>
            <a:off x="7386928" y="2724439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3C1999C-45B4-E500-A879-8553989F3226}"/>
              </a:ext>
            </a:extLst>
          </p:cNvPr>
          <p:cNvSpPr/>
          <p:nvPr/>
        </p:nvSpPr>
        <p:spPr>
          <a:xfrm>
            <a:off x="8415315" y="2267146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E606E08-04E0-D1F1-7A0E-65324BF4A6B2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6495340" y="1420958"/>
            <a:ext cx="891588" cy="1371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B115A026-CFE5-A8EF-3537-AE60EF9598AF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 flipV="1">
            <a:off x="7523728" y="2335546"/>
            <a:ext cx="891587" cy="457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EFD4A6F9-2F69-6FB1-F1E6-DFC5A909780F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>
          <a:xfrm flipH="1">
            <a:off x="5466952" y="1420958"/>
            <a:ext cx="891588" cy="457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67533BB5-F744-9107-116C-1D5EA1FE3F76}"/>
              </a:ext>
            </a:extLst>
          </p:cNvPr>
          <p:cNvCxnSpPr>
            <a:cxnSpLocks/>
            <a:stCxn id="15" idx="2"/>
            <a:endCxn id="7" idx="6"/>
          </p:cNvCxnSpPr>
          <p:nvPr/>
        </p:nvCxnSpPr>
        <p:spPr>
          <a:xfrm flipH="1" flipV="1">
            <a:off x="5466952" y="1878252"/>
            <a:ext cx="2948363" cy="457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7E3EC994-1A59-E175-A4B2-1F427F47B6ED}"/>
              </a:ext>
            </a:extLst>
          </p:cNvPr>
          <p:cNvSpPr txBox="1"/>
          <p:nvPr/>
        </p:nvSpPr>
        <p:spPr>
          <a:xfrm>
            <a:off x="5115034" y="1916091"/>
            <a:ext cx="94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SAR 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2F7B9F9-6E2E-7860-7593-98939FA1A43D}"/>
              </a:ext>
            </a:extLst>
          </p:cNvPr>
          <p:cNvSpPr txBox="1"/>
          <p:nvPr/>
        </p:nvSpPr>
        <p:spPr>
          <a:xfrm>
            <a:off x="6100352" y="1075342"/>
            <a:ext cx="94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SAR 2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EE42C97-EE3E-B9D1-9B2D-E9B779A3BEB8}"/>
              </a:ext>
            </a:extLst>
          </p:cNvPr>
          <p:cNvSpPr txBox="1"/>
          <p:nvPr/>
        </p:nvSpPr>
        <p:spPr>
          <a:xfrm>
            <a:off x="7147756" y="2822832"/>
            <a:ext cx="94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SAR 3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0A193D9-B130-B273-6778-F43B31B21A5C}"/>
              </a:ext>
            </a:extLst>
          </p:cNvPr>
          <p:cNvSpPr txBox="1"/>
          <p:nvPr/>
        </p:nvSpPr>
        <p:spPr>
          <a:xfrm rot="3319755">
            <a:off x="6499086" y="1975438"/>
            <a:ext cx="1188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err="1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Interf</a:t>
            </a:r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2-3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A4DFE0B-F552-92F9-FE8D-5B4F3BB294C9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>
            <a:off x="6495340" y="1420958"/>
            <a:ext cx="1919975" cy="914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75768DA2-CA03-A6B5-812D-275DADFEB107}"/>
              </a:ext>
            </a:extLst>
          </p:cNvPr>
          <p:cNvSpPr txBox="1"/>
          <p:nvPr/>
        </p:nvSpPr>
        <p:spPr>
          <a:xfrm rot="19933354">
            <a:off x="5400804" y="1342837"/>
            <a:ext cx="1188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err="1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Interf</a:t>
            </a:r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1-2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150B9D82-0254-6B64-FC31-907FD5EE9C83}"/>
              </a:ext>
            </a:extLst>
          </p:cNvPr>
          <p:cNvSpPr txBox="1"/>
          <p:nvPr/>
        </p:nvSpPr>
        <p:spPr>
          <a:xfrm rot="1569807">
            <a:off x="7017872" y="1691767"/>
            <a:ext cx="1188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err="1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Interf</a:t>
            </a:r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2-4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F86D1D2-1ADE-06CC-0E66-E06862B04B7E}"/>
              </a:ext>
            </a:extLst>
          </p:cNvPr>
          <p:cNvSpPr txBox="1"/>
          <p:nvPr/>
        </p:nvSpPr>
        <p:spPr>
          <a:xfrm rot="19939594">
            <a:off x="7575582" y="2401980"/>
            <a:ext cx="1188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err="1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Interf</a:t>
            </a:r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3-4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3F548445-BF60-DF5E-E73F-893318D573DA}"/>
              </a:ext>
            </a:extLst>
          </p:cNvPr>
          <p:cNvSpPr txBox="1"/>
          <p:nvPr/>
        </p:nvSpPr>
        <p:spPr>
          <a:xfrm>
            <a:off x="8370318" y="1989790"/>
            <a:ext cx="94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SAR 4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7E4DF04C-7698-BDD6-935A-355B43CA51D7}"/>
              </a:ext>
            </a:extLst>
          </p:cNvPr>
          <p:cNvSpPr txBox="1"/>
          <p:nvPr/>
        </p:nvSpPr>
        <p:spPr>
          <a:xfrm rot="515387">
            <a:off x="5728061" y="1936443"/>
            <a:ext cx="1188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err="1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Interf</a:t>
            </a:r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1-4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E003EF2-19E0-8E23-43E7-D220764ED423}"/>
              </a:ext>
            </a:extLst>
          </p:cNvPr>
          <p:cNvSpPr txBox="1"/>
          <p:nvPr/>
        </p:nvSpPr>
        <p:spPr>
          <a:xfrm>
            <a:off x="8212995" y="979851"/>
            <a:ext cx="27072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 Nodes</a:t>
            </a:r>
          </a:p>
          <a:p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 Edges</a:t>
            </a:r>
          </a:p>
          <a:p>
            <a:r>
              <a:rPr lang="en-GB" sz="1400" b="1" i="1" dirty="0" err="1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Interf</a:t>
            </a:r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1-3 = out of BT - BP criteria</a:t>
            </a:r>
          </a:p>
        </p:txBody>
      </p:sp>
    </p:spTree>
    <p:extLst>
      <p:ext uri="{BB962C8B-B14F-4D97-AF65-F5344CB8AC3E}">
        <p14:creationId xmlns:p14="http://schemas.microsoft.com/office/powerpoint/2010/main" val="1067820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1030868"/>
            <a:ext cx="10335759" cy="484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nl-BE" sz="2800" dirty="0">
                <a:latin typeface="+mn-lt"/>
              </a:rPr>
              <a:t>Baseline Plot = Graph </a:t>
            </a:r>
          </a:p>
          <a:p>
            <a:pPr algn="l">
              <a:defRPr/>
            </a:pPr>
            <a:r>
              <a:rPr lang="nl-BE" sz="2800" dirty="0">
                <a:latin typeface="+mn-lt"/>
              </a:rPr>
              <a:t>SAR acquisitions = </a:t>
            </a:r>
            <a:r>
              <a:rPr lang="nl-BE" sz="2800" b="1" dirty="0">
                <a:latin typeface="+mn-lt"/>
              </a:rPr>
              <a:t>nodes</a:t>
            </a:r>
          </a:p>
          <a:p>
            <a:pPr algn="l">
              <a:defRPr/>
            </a:pPr>
            <a:r>
              <a:rPr lang="nl-BE" sz="2800" dirty="0">
                <a:latin typeface="+mn-lt"/>
              </a:rPr>
              <a:t>Interferograms = </a:t>
            </a:r>
            <a:r>
              <a:rPr lang="nl-BE" sz="2800" b="1" dirty="0">
                <a:latin typeface="+mn-lt"/>
              </a:rPr>
              <a:t>edges</a:t>
            </a:r>
          </a:p>
          <a:p>
            <a:pPr algn="l">
              <a:defRPr/>
            </a:pPr>
            <a:endParaRPr lang="nl-BE" sz="2800" dirty="0">
              <a:latin typeface="+mn-lt"/>
            </a:endParaRPr>
          </a:p>
          <a:p>
            <a:pPr algn="l">
              <a:defRPr/>
            </a:pPr>
            <a:r>
              <a:rPr lang="en-US" sz="2800" b="1" dirty="0">
                <a:effectLst/>
                <a:latin typeface="+mn-lt"/>
                <a:ea typeface="Arial" panose="020B0604020202020204" pitchFamily="34" charset="0"/>
              </a:rPr>
              <a:t>Optimization</a:t>
            </a:r>
            <a:endParaRPr lang="nl-BE" sz="2800" b="1" dirty="0">
              <a:latin typeface="+mn-lt"/>
            </a:endParaRPr>
          </a:p>
          <a:p>
            <a:pPr marL="457200" indent="-457200" algn="l">
              <a:buFont typeface="Symbol" pitchFamily="2" charset="2"/>
              <a:buChar char="Þ"/>
              <a:defRPr/>
            </a:pPr>
            <a:r>
              <a:rPr lang="en-US" sz="2800" dirty="0">
                <a:latin typeface="+mn-lt"/>
                <a:ea typeface="Arial" panose="020B0604020202020204" pitchFamily="34" charset="0"/>
              </a:rPr>
              <a:t>Same In-degree and Out-degree for all node : k</a:t>
            </a:r>
          </a:p>
          <a:p>
            <a:pPr marL="457200" indent="-457200" algn="l">
              <a:buFont typeface="Symbol" pitchFamily="2" charset="2"/>
              <a:buChar char="Þ"/>
              <a:defRPr/>
            </a:pPr>
            <a:r>
              <a:rPr lang="en-US" sz="2800" dirty="0">
                <a:effectLst/>
                <a:latin typeface="+mn-lt"/>
                <a:ea typeface="Arial" panose="020B0604020202020204" pitchFamily="34" charset="0"/>
              </a:rPr>
              <a:t>Find a subgraph by removing non-necessary edges</a:t>
            </a:r>
            <a:endParaRPr lang="en-US" sz="600" dirty="0">
              <a:latin typeface="+mn-lt"/>
              <a:ea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 Graph Framework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B647EB7-D3D6-4481-A8C2-F1CADFADC97A}"/>
              </a:ext>
            </a:extLst>
          </p:cNvPr>
          <p:cNvSpPr/>
          <p:nvPr/>
        </p:nvSpPr>
        <p:spPr>
          <a:xfrm>
            <a:off x="5330152" y="1809852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687ADC7-0F93-9E38-D648-CC8B2E8239B6}"/>
              </a:ext>
            </a:extLst>
          </p:cNvPr>
          <p:cNvSpPr/>
          <p:nvPr/>
        </p:nvSpPr>
        <p:spPr>
          <a:xfrm>
            <a:off x="6358540" y="1352558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78CBCA9-A884-55B2-2810-FDCE3A48506B}"/>
              </a:ext>
            </a:extLst>
          </p:cNvPr>
          <p:cNvSpPr/>
          <p:nvPr/>
        </p:nvSpPr>
        <p:spPr>
          <a:xfrm>
            <a:off x="7386928" y="2724439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3C1999C-45B4-E500-A879-8553989F3226}"/>
              </a:ext>
            </a:extLst>
          </p:cNvPr>
          <p:cNvSpPr/>
          <p:nvPr/>
        </p:nvSpPr>
        <p:spPr>
          <a:xfrm>
            <a:off x="8415315" y="2267146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E606E08-04E0-D1F1-7A0E-65324BF4A6B2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6495340" y="1420958"/>
            <a:ext cx="891588" cy="1371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B115A026-CFE5-A8EF-3537-AE60EF9598AF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 flipV="1">
            <a:off x="7523728" y="2335546"/>
            <a:ext cx="891587" cy="457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EFD4A6F9-2F69-6FB1-F1E6-DFC5A909780F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>
          <a:xfrm flipH="1">
            <a:off x="5466952" y="1420958"/>
            <a:ext cx="891588" cy="457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67533BB5-F744-9107-116C-1D5EA1FE3F76}"/>
              </a:ext>
            </a:extLst>
          </p:cNvPr>
          <p:cNvCxnSpPr>
            <a:cxnSpLocks/>
            <a:stCxn id="15" idx="2"/>
            <a:endCxn id="7" idx="6"/>
          </p:cNvCxnSpPr>
          <p:nvPr/>
        </p:nvCxnSpPr>
        <p:spPr>
          <a:xfrm flipH="1" flipV="1">
            <a:off x="5466952" y="1878252"/>
            <a:ext cx="2948363" cy="457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7E3EC994-1A59-E175-A4B2-1F427F47B6ED}"/>
              </a:ext>
            </a:extLst>
          </p:cNvPr>
          <p:cNvSpPr txBox="1"/>
          <p:nvPr/>
        </p:nvSpPr>
        <p:spPr>
          <a:xfrm>
            <a:off x="5115034" y="1916091"/>
            <a:ext cx="94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SAR 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2F7B9F9-6E2E-7860-7593-98939FA1A43D}"/>
              </a:ext>
            </a:extLst>
          </p:cNvPr>
          <p:cNvSpPr txBox="1"/>
          <p:nvPr/>
        </p:nvSpPr>
        <p:spPr>
          <a:xfrm>
            <a:off x="6100352" y="1075342"/>
            <a:ext cx="94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SAR 2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EE42C97-EE3E-B9D1-9B2D-E9B779A3BEB8}"/>
              </a:ext>
            </a:extLst>
          </p:cNvPr>
          <p:cNvSpPr txBox="1"/>
          <p:nvPr/>
        </p:nvSpPr>
        <p:spPr>
          <a:xfrm>
            <a:off x="7147756" y="2822832"/>
            <a:ext cx="94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SAR 3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0A193D9-B130-B273-6778-F43B31B21A5C}"/>
              </a:ext>
            </a:extLst>
          </p:cNvPr>
          <p:cNvSpPr txBox="1"/>
          <p:nvPr/>
        </p:nvSpPr>
        <p:spPr>
          <a:xfrm rot="3319755">
            <a:off x="6499086" y="1975438"/>
            <a:ext cx="1188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err="1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Interf</a:t>
            </a:r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2-3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A4DFE0B-F552-92F9-FE8D-5B4F3BB294C9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>
            <a:off x="6495340" y="1420958"/>
            <a:ext cx="1919975" cy="914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75768DA2-CA03-A6B5-812D-275DADFEB107}"/>
              </a:ext>
            </a:extLst>
          </p:cNvPr>
          <p:cNvSpPr txBox="1"/>
          <p:nvPr/>
        </p:nvSpPr>
        <p:spPr>
          <a:xfrm rot="19933354">
            <a:off x="5400804" y="1342837"/>
            <a:ext cx="1188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err="1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Interf</a:t>
            </a:r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1-2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150B9D82-0254-6B64-FC31-907FD5EE9C83}"/>
              </a:ext>
            </a:extLst>
          </p:cNvPr>
          <p:cNvSpPr txBox="1"/>
          <p:nvPr/>
        </p:nvSpPr>
        <p:spPr>
          <a:xfrm rot="1569807">
            <a:off x="7017872" y="1691767"/>
            <a:ext cx="1188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err="1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Interf</a:t>
            </a:r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2-4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F86D1D2-1ADE-06CC-0E66-E06862B04B7E}"/>
              </a:ext>
            </a:extLst>
          </p:cNvPr>
          <p:cNvSpPr txBox="1"/>
          <p:nvPr/>
        </p:nvSpPr>
        <p:spPr>
          <a:xfrm rot="19939594">
            <a:off x="7575582" y="2401980"/>
            <a:ext cx="1188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err="1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Interf</a:t>
            </a:r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3-4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3F548445-BF60-DF5E-E73F-893318D573DA}"/>
              </a:ext>
            </a:extLst>
          </p:cNvPr>
          <p:cNvSpPr txBox="1"/>
          <p:nvPr/>
        </p:nvSpPr>
        <p:spPr>
          <a:xfrm>
            <a:off x="8370318" y="1989790"/>
            <a:ext cx="94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SAR 4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7E4DF04C-7698-BDD6-935A-355B43CA51D7}"/>
              </a:ext>
            </a:extLst>
          </p:cNvPr>
          <p:cNvSpPr txBox="1"/>
          <p:nvPr/>
        </p:nvSpPr>
        <p:spPr>
          <a:xfrm rot="515387">
            <a:off x="5728061" y="1936443"/>
            <a:ext cx="1188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err="1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Interf</a:t>
            </a:r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1-4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D17B563-9AC4-389C-BA8E-CC29466D3C53}"/>
              </a:ext>
            </a:extLst>
          </p:cNvPr>
          <p:cNvSpPr txBox="1"/>
          <p:nvPr/>
        </p:nvSpPr>
        <p:spPr>
          <a:xfrm>
            <a:off x="8212995" y="979851"/>
            <a:ext cx="27072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 Nodes</a:t>
            </a:r>
          </a:p>
          <a:p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 Edges</a:t>
            </a:r>
          </a:p>
          <a:p>
            <a:r>
              <a:rPr lang="en-GB" sz="1400" b="1" i="1" dirty="0" err="1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Interf</a:t>
            </a:r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1-3 = out of BT - BP criteria</a:t>
            </a:r>
          </a:p>
        </p:txBody>
      </p:sp>
    </p:spTree>
    <p:extLst>
      <p:ext uri="{BB962C8B-B14F-4D97-AF65-F5344CB8AC3E}">
        <p14:creationId xmlns:p14="http://schemas.microsoft.com/office/powerpoint/2010/main" val="709157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1030868"/>
            <a:ext cx="10335759" cy="484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en-US" sz="600" dirty="0">
              <a:latin typeface="+mn-lt"/>
              <a:ea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 Graph Framework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B6B6C35-6472-464C-E967-BEEA7FD567F4}"/>
              </a:ext>
            </a:extLst>
          </p:cNvPr>
          <p:cNvSpPr txBox="1"/>
          <p:nvPr/>
        </p:nvSpPr>
        <p:spPr>
          <a:xfrm>
            <a:off x="494581" y="1120058"/>
            <a:ext cx="931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 chose k=3</a:t>
            </a:r>
          </a:p>
        </p:txBody>
      </p:sp>
    </p:spTree>
    <p:extLst>
      <p:ext uri="{BB962C8B-B14F-4D97-AF65-F5344CB8AC3E}">
        <p14:creationId xmlns:p14="http://schemas.microsoft.com/office/powerpoint/2010/main" val="160072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1030868"/>
            <a:ext cx="10335759" cy="484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en-US" sz="600" dirty="0">
              <a:latin typeface="+mn-lt"/>
              <a:ea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 Graph Framework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3A94F62-7BAA-0B81-3AA6-3ADE2914582D}"/>
              </a:ext>
            </a:extLst>
          </p:cNvPr>
          <p:cNvSpPr txBox="1"/>
          <p:nvPr/>
        </p:nvSpPr>
        <p:spPr>
          <a:xfrm>
            <a:off x="706605" y="1716935"/>
            <a:ext cx="931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Which edges do I remove ?  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C03921AB-5E71-DC61-A8F0-174DD26403EB}"/>
              </a:ext>
            </a:extLst>
          </p:cNvPr>
          <p:cNvSpPr/>
          <p:nvPr/>
        </p:nvSpPr>
        <p:spPr>
          <a:xfrm>
            <a:off x="2813365" y="3007798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A8915F5-BAB0-DD7C-6926-046539D819BB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2950165" y="3076198"/>
            <a:ext cx="6284051" cy="439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921D9A4-25F0-C2D4-E644-14943B566E46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2950165" y="3076198"/>
            <a:ext cx="4429504" cy="1237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7B4BD96-3D06-3CD7-5D25-E566E2BB7DFC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514006" y="3076198"/>
            <a:ext cx="1299359" cy="429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21FA2BE5-6B2D-FD81-3949-1B33D668710F}"/>
              </a:ext>
            </a:extLst>
          </p:cNvPr>
          <p:cNvCxnSpPr>
            <a:cxnSpLocks/>
            <a:stCxn id="26" idx="2"/>
          </p:cNvCxnSpPr>
          <p:nvPr/>
        </p:nvCxnSpPr>
        <p:spPr>
          <a:xfrm flipH="1" flipV="1">
            <a:off x="1514006" y="2646802"/>
            <a:ext cx="1299359" cy="429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4780A992-9DA5-62F5-14EA-1101121F3E01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2950165" y="1825758"/>
            <a:ext cx="5884500" cy="1250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79DA5956-5E8E-93C9-6640-5EB7AEDA5537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2950165" y="3076198"/>
            <a:ext cx="5283750" cy="915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498710FF-10AA-8589-C463-24D95E5DC7F2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2950165" y="2491808"/>
            <a:ext cx="6871822" cy="584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49DB621B-E011-0E89-A049-EC4A27BFAACE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514006" y="3076198"/>
            <a:ext cx="1299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ZoneTexte 80">
            <a:extLst>
              <a:ext uri="{FF2B5EF4-FFF2-40B4-BE49-F238E27FC236}">
                <a16:creationId xmlns:a16="http://schemas.microsoft.com/office/drawing/2014/main" id="{7B6B6C35-6472-464C-E967-BEEA7FD567F4}"/>
              </a:ext>
            </a:extLst>
          </p:cNvPr>
          <p:cNvSpPr txBox="1"/>
          <p:nvPr/>
        </p:nvSpPr>
        <p:spPr>
          <a:xfrm>
            <a:off x="494581" y="1120058"/>
            <a:ext cx="931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 chose k=3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BFAAE220-2B82-5E3C-1091-23FCE1931BEE}"/>
              </a:ext>
            </a:extLst>
          </p:cNvPr>
          <p:cNvSpPr txBox="1"/>
          <p:nvPr/>
        </p:nvSpPr>
        <p:spPr>
          <a:xfrm>
            <a:off x="2591701" y="2627590"/>
            <a:ext cx="94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SAR </a:t>
            </a:r>
            <a:r>
              <a:rPr lang="en-GB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endParaRPr lang="en-GB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5349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1030868"/>
            <a:ext cx="10335759" cy="484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en-US" sz="600" dirty="0">
              <a:latin typeface="+mn-lt"/>
              <a:ea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 Graph Framework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3A94F62-7BAA-0B81-3AA6-3ADE2914582D}"/>
              </a:ext>
            </a:extLst>
          </p:cNvPr>
          <p:cNvSpPr txBox="1"/>
          <p:nvPr/>
        </p:nvSpPr>
        <p:spPr>
          <a:xfrm>
            <a:off x="706605" y="1716935"/>
            <a:ext cx="931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Which edges do I remove ?  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C03921AB-5E71-DC61-A8F0-174DD26403EB}"/>
              </a:ext>
            </a:extLst>
          </p:cNvPr>
          <p:cNvSpPr/>
          <p:nvPr/>
        </p:nvSpPr>
        <p:spPr>
          <a:xfrm>
            <a:off x="2813365" y="3007798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A8915F5-BAB0-DD7C-6926-046539D819BB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2950165" y="3076198"/>
            <a:ext cx="6284051" cy="439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921D9A4-25F0-C2D4-E644-14943B566E46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2950165" y="3076198"/>
            <a:ext cx="4429504" cy="1237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7B4BD96-3D06-3CD7-5D25-E566E2BB7DFC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514006" y="3076198"/>
            <a:ext cx="1299359" cy="429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21FA2BE5-6B2D-FD81-3949-1B33D668710F}"/>
              </a:ext>
            </a:extLst>
          </p:cNvPr>
          <p:cNvCxnSpPr>
            <a:cxnSpLocks/>
            <a:stCxn id="26" idx="2"/>
          </p:cNvCxnSpPr>
          <p:nvPr/>
        </p:nvCxnSpPr>
        <p:spPr>
          <a:xfrm flipH="1" flipV="1">
            <a:off x="1514006" y="2646802"/>
            <a:ext cx="1299359" cy="429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4780A992-9DA5-62F5-14EA-1101121F3E01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2950165" y="1825758"/>
            <a:ext cx="5884500" cy="1250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79DA5956-5E8E-93C9-6640-5EB7AEDA5537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2950165" y="3076198"/>
            <a:ext cx="5283750" cy="915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498710FF-10AA-8589-C463-24D95E5DC7F2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2950165" y="2491808"/>
            <a:ext cx="6871822" cy="584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49DB621B-E011-0E89-A049-EC4A27BFAACE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514006" y="3076198"/>
            <a:ext cx="1299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ZoneTexte 80">
            <a:extLst>
              <a:ext uri="{FF2B5EF4-FFF2-40B4-BE49-F238E27FC236}">
                <a16:creationId xmlns:a16="http://schemas.microsoft.com/office/drawing/2014/main" id="{7B6B6C35-6472-464C-E967-BEEA7FD567F4}"/>
              </a:ext>
            </a:extLst>
          </p:cNvPr>
          <p:cNvSpPr txBox="1"/>
          <p:nvPr/>
        </p:nvSpPr>
        <p:spPr>
          <a:xfrm>
            <a:off x="494581" y="1120058"/>
            <a:ext cx="931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 chose k=3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BFAAE220-2B82-5E3C-1091-23FCE1931BEE}"/>
              </a:ext>
            </a:extLst>
          </p:cNvPr>
          <p:cNvSpPr txBox="1"/>
          <p:nvPr/>
        </p:nvSpPr>
        <p:spPr>
          <a:xfrm>
            <a:off x="2591701" y="2627590"/>
            <a:ext cx="94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SAR </a:t>
            </a:r>
            <a:r>
              <a:rPr lang="en-GB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endParaRPr lang="en-GB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23AB4E80-A580-BA74-2697-8C6EA0388095}"/>
              </a:ext>
            </a:extLst>
          </p:cNvPr>
          <p:cNvSpPr txBox="1"/>
          <p:nvPr/>
        </p:nvSpPr>
        <p:spPr>
          <a:xfrm>
            <a:off x="404733" y="4033231"/>
            <a:ext cx="22185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In-degree = 3</a:t>
            </a:r>
          </a:p>
          <a:p>
            <a:pPr algn="ctr"/>
            <a:r>
              <a:rPr lang="en-GB" sz="2800" dirty="0"/>
              <a:t>3=k </a:t>
            </a:r>
          </a:p>
          <a:p>
            <a:pPr algn="ctr"/>
            <a:r>
              <a:rPr lang="en-GB" sz="2800" b="1" dirty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843667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1030868"/>
            <a:ext cx="10335759" cy="484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en-US" sz="600" dirty="0">
              <a:latin typeface="+mn-lt"/>
              <a:ea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 Graph Framework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3A94F62-7BAA-0B81-3AA6-3ADE2914582D}"/>
              </a:ext>
            </a:extLst>
          </p:cNvPr>
          <p:cNvSpPr txBox="1"/>
          <p:nvPr/>
        </p:nvSpPr>
        <p:spPr>
          <a:xfrm>
            <a:off x="706605" y="1716935"/>
            <a:ext cx="931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Which edges do I remove ?  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C03921AB-5E71-DC61-A8F0-174DD26403EB}"/>
              </a:ext>
            </a:extLst>
          </p:cNvPr>
          <p:cNvSpPr/>
          <p:nvPr/>
        </p:nvSpPr>
        <p:spPr>
          <a:xfrm>
            <a:off x="2813365" y="3007798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A8915F5-BAB0-DD7C-6926-046539D819BB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2950165" y="3076198"/>
            <a:ext cx="6284051" cy="439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921D9A4-25F0-C2D4-E644-14943B566E46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2950165" y="3076198"/>
            <a:ext cx="4429504" cy="1237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7B4BD96-3D06-3CD7-5D25-E566E2BB7DFC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514006" y="3076198"/>
            <a:ext cx="1299359" cy="429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21FA2BE5-6B2D-FD81-3949-1B33D668710F}"/>
              </a:ext>
            </a:extLst>
          </p:cNvPr>
          <p:cNvCxnSpPr>
            <a:cxnSpLocks/>
            <a:stCxn id="26" idx="2"/>
          </p:cNvCxnSpPr>
          <p:nvPr/>
        </p:nvCxnSpPr>
        <p:spPr>
          <a:xfrm flipH="1" flipV="1">
            <a:off x="1514006" y="2646802"/>
            <a:ext cx="1299359" cy="429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4780A992-9DA5-62F5-14EA-1101121F3E01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2950165" y="1825758"/>
            <a:ext cx="5884500" cy="1250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79DA5956-5E8E-93C9-6640-5EB7AEDA5537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2950165" y="3076198"/>
            <a:ext cx="5283750" cy="915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498710FF-10AA-8589-C463-24D95E5DC7F2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2950165" y="2491808"/>
            <a:ext cx="6871822" cy="584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49DB621B-E011-0E89-A049-EC4A27BFAACE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514006" y="3076198"/>
            <a:ext cx="1299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ZoneTexte 80">
            <a:extLst>
              <a:ext uri="{FF2B5EF4-FFF2-40B4-BE49-F238E27FC236}">
                <a16:creationId xmlns:a16="http://schemas.microsoft.com/office/drawing/2014/main" id="{7B6B6C35-6472-464C-E967-BEEA7FD567F4}"/>
              </a:ext>
            </a:extLst>
          </p:cNvPr>
          <p:cNvSpPr txBox="1"/>
          <p:nvPr/>
        </p:nvSpPr>
        <p:spPr>
          <a:xfrm>
            <a:off x="494581" y="1120058"/>
            <a:ext cx="931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 chose k=3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BFAAE220-2B82-5E3C-1091-23FCE1931BEE}"/>
              </a:ext>
            </a:extLst>
          </p:cNvPr>
          <p:cNvSpPr txBox="1"/>
          <p:nvPr/>
        </p:nvSpPr>
        <p:spPr>
          <a:xfrm>
            <a:off x="2591701" y="2627590"/>
            <a:ext cx="94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SAR </a:t>
            </a:r>
            <a:r>
              <a:rPr lang="en-GB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endParaRPr lang="en-GB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23AB4E80-A580-BA74-2697-8C6EA0388095}"/>
              </a:ext>
            </a:extLst>
          </p:cNvPr>
          <p:cNvSpPr txBox="1"/>
          <p:nvPr/>
        </p:nvSpPr>
        <p:spPr>
          <a:xfrm>
            <a:off x="404733" y="4033231"/>
            <a:ext cx="22185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In-degree = 3</a:t>
            </a:r>
          </a:p>
          <a:p>
            <a:pPr algn="ctr"/>
            <a:r>
              <a:rPr lang="en-GB" sz="2800" dirty="0"/>
              <a:t>3=k </a:t>
            </a:r>
          </a:p>
          <a:p>
            <a:pPr algn="ctr"/>
            <a:r>
              <a:rPr lang="en-GB" sz="2800" b="1" dirty="0"/>
              <a:t>OK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7A470875-2144-EDB5-2F79-64991CED5AA4}"/>
              </a:ext>
            </a:extLst>
          </p:cNvPr>
          <p:cNvSpPr txBox="1"/>
          <p:nvPr/>
        </p:nvSpPr>
        <p:spPr>
          <a:xfrm>
            <a:off x="2813365" y="4035100"/>
            <a:ext cx="27961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Out-degree = 5</a:t>
            </a:r>
          </a:p>
          <a:p>
            <a:pPr algn="ctr"/>
            <a:r>
              <a:rPr lang="en-GB" sz="2800" dirty="0"/>
              <a:t>5&gt;k </a:t>
            </a:r>
          </a:p>
          <a:p>
            <a:pPr algn="ctr"/>
            <a:r>
              <a:rPr lang="en-GB" sz="2800" dirty="0">
                <a:solidFill>
                  <a:schemeClr val="accent2">
                    <a:lumMod val="75000"/>
                  </a:schemeClr>
                </a:solidFill>
              </a:rPr>
              <a:t>Remove 2 edges…</a:t>
            </a:r>
          </a:p>
        </p:txBody>
      </p:sp>
    </p:spTree>
    <p:extLst>
      <p:ext uri="{BB962C8B-B14F-4D97-AF65-F5344CB8AC3E}">
        <p14:creationId xmlns:p14="http://schemas.microsoft.com/office/powerpoint/2010/main" val="1015573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1030868"/>
            <a:ext cx="10335759" cy="484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en-US" sz="600" dirty="0">
              <a:latin typeface="+mn-lt"/>
              <a:ea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 Graph Framework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3A94F62-7BAA-0B81-3AA6-3ADE2914582D}"/>
              </a:ext>
            </a:extLst>
          </p:cNvPr>
          <p:cNvSpPr txBox="1"/>
          <p:nvPr/>
        </p:nvSpPr>
        <p:spPr>
          <a:xfrm>
            <a:off x="706605" y="1716935"/>
            <a:ext cx="931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Which edges do I remove ?  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C03921AB-5E71-DC61-A8F0-174DD26403EB}"/>
              </a:ext>
            </a:extLst>
          </p:cNvPr>
          <p:cNvSpPr/>
          <p:nvPr/>
        </p:nvSpPr>
        <p:spPr>
          <a:xfrm>
            <a:off x="2813365" y="3007798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A8915F5-BAB0-DD7C-6926-046539D819BB}"/>
              </a:ext>
            </a:extLst>
          </p:cNvPr>
          <p:cNvCxnSpPr>
            <a:cxnSpLocks/>
            <a:stCxn id="26" idx="6"/>
            <a:endCxn id="116" idx="2"/>
          </p:cNvCxnSpPr>
          <p:nvPr/>
        </p:nvCxnSpPr>
        <p:spPr>
          <a:xfrm>
            <a:off x="2950165" y="3076198"/>
            <a:ext cx="6284051" cy="439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921D9A4-25F0-C2D4-E644-14943B566E46}"/>
              </a:ext>
            </a:extLst>
          </p:cNvPr>
          <p:cNvCxnSpPr>
            <a:cxnSpLocks/>
            <a:stCxn id="26" idx="6"/>
            <a:endCxn id="118" idx="2"/>
          </p:cNvCxnSpPr>
          <p:nvPr/>
        </p:nvCxnSpPr>
        <p:spPr>
          <a:xfrm>
            <a:off x="2950165" y="3076198"/>
            <a:ext cx="4429504" cy="1237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7B4BD96-3D06-3CD7-5D25-E566E2BB7DFC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514006" y="3076198"/>
            <a:ext cx="1299359" cy="429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21FA2BE5-6B2D-FD81-3949-1B33D668710F}"/>
              </a:ext>
            </a:extLst>
          </p:cNvPr>
          <p:cNvCxnSpPr>
            <a:cxnSpLocks/>
            <a:stCxn id="26" idx="2"/>
          </p:cNvCxnSpPr>
          <p:nvPr/>
        </p:nvCxnSpPr>
        <p:spPr>
          <a:xfrm flipH="1" flipV="1">
            <a:off x="1514006" y="2646802"/>
            <a:ext cx="1299359" cy="429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4780A992-9DA5-62F5-14EA-1101121F3E01}"/>
              </a:ext>
            </a:extLst>
          </p:cNvPr>
          <p:cNvCxnSpPr>
            <a:cxnSpLocks/>
            <a:stCxn id="26" idx="6"/>
            <a:endCxn id="113" idx="2"/>
          </p:cNvCxnSpPr>
          <p:nvPr/>
        </p:nvCxnSpPr>
        <p:spPr>
          <a:xfrm flipV="1">
            <a:off x="2950165" y="1825758"/>
            <a:ext cx="5884500" cy="1250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79DA5956-5E8E-93C9-6640-5EB7AEDA5537}"/>
              </a:ext>
            </a:extLst>
          </p:cNvPr>
          <p:cNvCxnSpPr>
            <a:cxnSpLocks/>
            <a:stCxn id="26" idx="6"/>
            <a:endCxn id="117" idx="2"/>
          </p:cNvCxnSpPr>
          <p:nvPr/>
        </p:nvCxnSpPr>
        <p:spPr>
          <a:xfrm>
            <a:off x="2950165" y="3076198"/>
            <a:ext cx="5283750" cy="915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498710FF-10AA-8589-C463-24D95E5DC7F2}"/>
              </a:ext>
            </a:extLst>
          </p:cNvPr>
          <p:cNvCxnSpPr>
            <a:cxnSpLocks/>
            <a:stCxn id="26" idx="6"/>
            <a:endCxn id="115" idx="2"/>
          </p:cNvCxnSpPr>
          <p:nvPr/>
        </p:nvCxnSpPr>
        <p:spPr>
          <a:xfrm flipV="1">
            <a:off x="2950165" y="2491808"/>
            <a:ext cx="6871822" cy="584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49DB621B-E011-0E89-A049-EC4A27BFAACE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514006" y="3076198"/>
            <a:ext cx="1299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ZoneTexte 80">
            <a:extLst>
              <a:ext uri="{FF2B5EF4-FFF2-40B4-BE49-F238E27FC236}">
                <a16:creationId xmlns:a16="http://schemas.microsoft.com/office/drawing/2014/main" id="{7B6B6C35-6472-464C-E967-BEEA7FD567F4}"/>
              </a:ext>
            </a:extLst>
          </p:cNvPr>
          <p:cNvSpPr txBox="1"/>
          <p:nvPr/>
        </p:nvSpPr>
        <p:spPr>
          <a:xfrm>
            <a:off x="494581" y="1120058"/>
            <a:ext cx="931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 chose k=3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BFAAE220-2B82-5E3C-1091-23FCE1931BEE}"/>
              </a:ext>
            </a:extLst>
          </p:cNvPr>
          <p:cNvSpPr txBox="1"/>
          <p:nvPr/>
        </p:nvSpPr>
        <p:spPr>
          <a:xfrm>
            <a:off x="2591701" y="2627590"/>
            <a:ext cx="94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SAR </a:t>
            </a:r>
            <a:r>
              <a:rPr lang="en-GB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endParaRPr lang="en-GB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23AB4E80-A580-BA74-2697-8C6EA0388095}"/>
              </a:ext>
            </a:extLst>
          </p:cNvPr>
          <p:cNvSpPr txBox="1"/>
          <p:nvPr/>
        </p:nvSpPr>
        <p:spPr>
          <a:xfrm>
            <a:off x="404733" y="4033231"/>
            <a:ext cx="22185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In-degree = 3</a:t>
            </a:r>
          </a:p>
          <a:p>
            <a:pPr algn="ctr"/>
            <a:r>
              <a:rPr lang="en-GB" sz="2800" dirty="0"/>
              <a:t>3=k </a:t>
            </a:r>
          </a:p>
          <a:p>
            <a:pPr algn="ctr"/>
            <a:r>
              <a:rPr lang="en-GB" sz="2800" b="1" dirty="0"/>
              <a:t>OK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7A470875-2144-EDB5-2F79-64991CED5AA4}"/>
              </a:ext>
            </a:extLst>
          </p:cNvPr>
          <p:cNvSpPr txBox="1"/>
          <p:nvPr/>
        </p:nvSpPr>
        <p:spPr>
          <a:xfrm>
            <a:off x="2813365" y="4035100"/>
            <a:ext cx="27961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Out-degree = 5</a:t>
            </a:r>
          </a:p>
          <a:p>
            <a:pPr algn="ctr"/>
            <a:r>
              <a:rPr lang="en-GB" sz="2800" dirty="0"/>
              <a:t>5&gt;k </a:t>
            </a:r>
          </a:p>
          <a:p>
            <a:pPr algn="ctr"/>
            <a:r>
              <a:rPr lang="en-GB" sz="2800" dirty="0">
                <a:solidFill>
                  <a:schemeClr val="accent2">
                    <a:lumMod val="75000"/>
                  </a:schemeClr>
                </a:solidFill>
              </a:rPr>
              <a:t>Remove 2 edges…</a:t>
            </a:r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3BBDFA72-C4AA-4A74-7494-CF7567B8749C}"/>
              </a:ext>
            </a:extLst>
          </p:cNvPr>
          <p:cNvSpPr/>
          <p:nvPr/>
        </p:nvSpPr>
        <p:spPr>
          <a:xfrm>
            <a:off x="8834665" y="1757358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CAC9699F-10E5-60CA-C862-CFFBAF60D265}"/>
              </a:ext>
            </a:extLst>
          </p:cNvPr>
          <p:cNvSpPr/>
          <p:nvPr/>
        </p:nvSpPr>
        <p:spPr>
          <a:xfrm>
            <a:off x="9821987" y="2423408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84CF2039-5978-65D8-2E5B-9BC6559367AA}"/>
              </a:ext>
            </a:extLst>
          </p:cNvPr>
          <p:cNvSpPr/>
          <p:nvPr/>
        </p:nvSpPr>
        <p:spPr>
          <a:xfrm>
            <a:off x="9234216" y="3447285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1D545654-F066-152A-C566-23AF23638E1E}"/>
              </a:ext>
            </a:extLst>
          </p:cNvPr>
          <p:cNvSpPr/>
          <p:nvPr/>
        </p:nvSpPr>
        <p:spPr>
          <a:xfrm>
            <a:off x="8233915" y="3923361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0BEADE40-28F5-3A6A-0F8E-3856AD8828F0}"/>
              </a:ext>
            </a:extLst>
          </p:cNvPr>
          <p:cNvSpPr/>
          <p:nvPr/>
        </p:nvSpPr>
        <p:spPr>
          <a:xfrm>
            <a:off x="7379669" y="4245129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E048BEE5-5BF8-B515-063A-64D53348697A}"/>
              </a:ext>
            </a:extLst>
          </p:cNvPr>
          <p:cNvCxnSpPr>
            <a:cxnSpLocks/>
            <a:endCxn id="113" idx="2"/>
          </p:cNvCxnSpPr>
          <p:nvPr/>
        </p:nvCxnSpPr>
        <p:spPr>
          <a:xfrm>
            <a:off x="7663777" y="1610149"/>
            <a:ext cx="1170888" cy="21560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B8D47F16-BBC7-5B1B-A3D1-FC504675DF3A}"/>
              </a:ext>
            </a:extLst>
          </p:cNvPr>
          <p:cNvCxnSpPr>
            <a:cxnSpLocks/>
            <a:endCxn id="113" idx="2"/>
          </p:cNvCxnSpPr>
          <p:nvPr/>
        </p:nvCxnSpPr>
        <p:spPr>
          <a:xfrm>
            <a:off x="7663777" y="1825758"/>
            <a:ext cx="117088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>
            <a:extLst>
              <a:ext uri="{FF2B5EF4-FFF2-40B4-BE49-F238E27FC236}">
                <a16:creationId xmlns:a16="http://schemas.microsoft.com/office/drawing/2014/main" id="{382B64D7-60E7-4CDA-32B8-A84B79EBF90C}"/>
              </a:ext>
            </a:extLst>
          </p:cNvPr>
          <p:cNvCxnSpPr>
            <a:cxnSpLocks/>
            <a:endCxn id="113" idx="2"/>
          </p:cNvCxnSpPr>
          <p:nvPr/>
        </p:nvCxnSpPr>
        <p:spPr>
          <a:xfrm>
            <a:off x="7663777" y="1385297"/>
            <a:ext cx="1170888" cy="44046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>
            <a:extLst>
              <a:ext uri="{FF2B5EF4-FFF2-40B4-BE49-F238E27FC236}">
                <a16:creationId xmlns:a16="http://schemas.microsoft.com/office/drawing/2014/main" id="{DA9D2128-CBB2-87BA-E301-0B7B6A4BAA57}"/>
              </a:ext>
            </a:extLst>
          </p:cNvPr>
          <p:cNvCxnSpPr>
            <a:cxnSpLocks/>
            <a:endCxn id="115" idx="2"/>
          </p:cNvCxnSpPr>
          <p:nvPr/>
        </p:nvCxnSpPr>
        <p:spPr>
          <a:xfrm>
            <a:off x="8651099" y="2288076"/>
            <a:ext cx="1170888" cy="20373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079EEFFA-6CEC-7FD3-3317-D95D04316EF6}"/>
              </a:ext>
            </a:extLst>
          </p:cNvPr>
          <p:cNvCxnSpPr>
            <a:cxnSpLocks/>
            <a:endCxn id="115" idx="2"/>
          </p:cNvCxnSpPr>
          <p:nvPr/>
        </p:nvCxnSpPr>
        <p:spPr>
          <a:xfrm flipV="1">
            <a:off x="8651099" y="2491808"/>
            <a:ext cx="1170888" cy="1187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721BA28F-8157-18DB-926F-FB4415768518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7971213" y="3269976"/>
            <a:ext cx="1263003" cy="24570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4BA53281-0072-F23F-5339-8D6A9417DF78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7971213" y="3485585"/>
            <a:ext cx="1263003" cy="301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32D5CEBD-13B7-2198-5319-F23B39219797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7971213" y="3045124"/>
            <a:ext cx="1263003" cy="47056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eur droit 160">
            <a:extLst>
              <a:ext uri="{FF2B5EF4-FFF2-40B4-BE49-F238E27FC236}">
                <a16:creationId xmlns:a16="http://schemas.microsoft.com/office/drawing/2014/main" id="{772B33F1-2BBE-11D1-252A-5C7448483AAB}"/>
              </a:ext>
            </a:extLst>
          </p:cNvPr>
          <p:cNvCxnSpPr>
            <a:cxnSpLocks/>
          </p:cNvCxnSpPr>
          <p:nvPr/>
        </p:nvCxnSpPr>
        <p:spPr>
          <a:xfrm>
            <a:off x="6116666" y="4063774"/>
            <a:ext cx="1248003" cy="2497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 droit 161">
            <a:extLst>
              <a:ext uri="{FF2B5EF4-FFF2-40B4-BE49-F238E27FC236}">
                <a16:creationId xmlns:a16="http://schemas.microsoft.com/office/drawing/2014/main" id="{F3CDA972-EF3B-2A44-C127-F28D0BE3EAD4}"/>
              </a:ext>
            </a:extLst>
          </p:cNvPr>
          <p:cNvCxnSpPr>
            <a:cxnSpLocks/>
          </p:cNvCxnSpPr>
          <p:nvPr/>
        </p:nvCxnSpPr>
        <p:spPr>
          <a:xfrm>
            <a:off x="6015370" y="4152470"/>
            <a:ext cx="1364299" cy="16622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eur droit 162">
            <a:extLst>
              <a:ext uri="{FF2B5EF4-FFF2-40B4-BE49-F238E27FC236}">
                <a16:creationId xmlns:a16="http://schemas.microsoft.com/office/drawing/2014/main" id="{3EC7B981-571B-81C2-3C24-DED741269F4A}"/>
              </a:ext>
            </a:extLst>
          </p:cNvPr>
          <p:cNvCxnSpPr>
            <a:cxnSpLocks/>
            <a:endCxn id="118" idx="2"/>
          </p:cNvCxnSpPr>
          <p:nvPr/>
        </p:nvCxnSpPr>
        <p:spPr>
          <a:xfrm>
            <a:off x="6116666" y="3853843"/>
            <a:ext cx="1263003" cy="4596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eur droit 166">
            <a:extLst>
              <a:ext uri="{FF2B5EF4-FFF2-40B4-BE49-F238E27FC236}">
                <a16:creationId xmlns:a16="http://schemas.microsoft.com/office/drawing/2014/main" id="{AC6CD592-8CBF-71A5-4AB2-02F85A18AE29}"/>
              </a:ext>
            </a:extLst>
          </p:cNvPr>
          <p:cNvCxnSpPr>
            <a:cxnSpLocks/>
            <a:endCxn id="118" idx="2"/>
          </p:cNvCxnSpPr>
          <p:nvPr/>
        </p:nvCxnSpPr>
        <p:spPr>
          <a:xfrm>
            <a:off x="6155927" y="3700426"/>
            <a:ext cx="1223742" cy="61310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ZoneTexte 175">
            <a:extLst>
              <a:ext uri="{FF2B5EF4-FFF2-40B4-BE49-F238E27FC236}">
                <a16:creationId xmlns:a16="http://schemas.microsoft.com/office/drawing/2014/main" id="{119C7C99-2F6C-8D55-B26E-0E4B7FAB44DF}"/>
              </a:ext>
            </a:extLst>
          </p:cNvPr>
          <p:cNvSpPr txBox="1"/>
          <p:nvPr/>
        </p:nvSpPr>
        <p:spPr>
          <a:xfrm>
            <a:off x="8398610" y="1558978"/>
            <a:ext cx="2218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ID=4&gt;k</a:t>
            </a:r>
            <a:endParaRPr lang="en-GB" sz="2800" b="1" dirty="0"/>
          </a:p>
        </p:txBody>
      </p:sp>
      <p:sp>
        <p:nvSpPr>
          <p:cNvPr id="182" name="ZoneTexte 181">
            <a:extLst>
              <a:ext uri="{FF2B5EF4-FFF2-40B4-BE49-F238E27FC236}">
                <a16:creationId xmlns:a16="http://schemas.microsoft.com/office/drawing/2014/main" id="{5716069A-8FCD-BAA0-1FAE-AE83D5CFEDFF}"/>
              </a:ext>
            </a:extLst>
          </p:cNvPr>
          <p:cNvSpPr txBox="1"/>
          <p:nvPr/>
        </p:nvSpPr>
        <p:spPr>
          <a:xfrm>
            <a:off x="9723702" y="1061772"/>
            <a:ext cx="2796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Removable ? </a:t>
            </a:r>
            <a:endParaRPr lang="en-GB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3" name="ZoneTexte 182">
            <a:extLst>
              <a:ext uri="{FF2B5EF4-FFF2-40B4-BE49-F238E27FC236}">
                <a16:creationId xmlns:a16="http://schemas.microsoft.com/office/drawing/2014/main" id="{FBDFAADC-A33B-123D-4575-B009C1D36FF6}"/>
              </a:ext>
            </a:extLst>
          </p:cNvPr>
          <p:cNvSpPr txBox="1"/>
          <p:nvPr/>
        </p:nvSpPr>
        <p:spPr>
          <a:xfrm>
            <a:off x="10575744" y="1524707"/>
            <a:ext cx="1261281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GB" sz="2800" b="1" dirty="0">
                <a:ln w="0">
                  <a:noFill/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YES</a:t>
            </a:r>
            <a:endParaRPr lang="en-GB" sz="2800" b="1" dirty="0">
              <a:ln w="0">
                <a:noFill/>
              </a:ln>
              <a:solidFill>
                <a:schemeClr val="accent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10478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1030868"/>
            <a:ext cx="10335759" cy="484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en-US" sz="600" dirty="0">
              <a:latin typeface="+mn-lt"/>
              <a:ea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 Graph Framework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3A94F62-7BAA-0B81-3AA6-3ADE2914582D}"/>
              </a:ext>
            </a:extLst>
          </p:cNvPr>
          <p:cNvSpPr txBox="1"/>
          <p:nvPr/>
        </p:nvSpPr>
        <p:spPr>
          <a:xfrm>
            <a:off x="706605" y="1716935"/>
            <a:ext cx="931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Which edges do I remove ?  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C03921AB-5E71-DC61-A8F0-174DD26403EB}"/>
              </a:ext>
            </a:extLst>
          </p:cNvPr>
          <p:cNvSpPr/>
          <p:nvPr/>
        </p:nvSpPr>
        <p:spPr>
          <a:xfrm>
            <a:off x="2813365" y="3007798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A8915F5-BAB0-DD7C-6926-046539D819BB}"/>
              </a:ext>
            </a:extLst>
          </p:cNvPr>
          <p:cNvCxnSpPr>
            <a:cxnSpLocks/>
            <a:stCxn id="26" idx="6"/>
            <a:endCxn id="116" idx="2"/>
          </p:cNvCxnSpPr>
          <p:nvPr/>
        </p:nvCxnSpPr>
        <p:spPr>
          <a:xfrm>
            <a:off x="2950165" y="3076198"/>
            <a:ext cx="6284051" cy="439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921D9A4-25F0-C2D4-E644-14943B566E46}"/>
              </a:ext>
            </a:extLst>
          </p:cNvPr>
          <p:cNvCxnSpPr>
            <a:cxnSpLocks/>
            <a:stCxn id="26" idx="6"/>
            <a:endCxn id="118" idx="2"/>
          </p:cNvCxnSpPr>
          <p:nvPr/>
        </p:nvCxnSpPr>
        <p:spPr>
          <a:xfrm>
            <a:off x="2950165" y="3076198"/>
            <a:ext cx="4429504" cy="1237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7B4BD96-3D06-3CD7-5D25-E566E2BB7DFC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514006" y="3076198"/>
            <a:ext cx="1299359" cy="429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21FA2BE5-6B2D-FD81-3949-1B33D668710F}"/>
              </a:ext>
            </a:extLst>
          </p:cNvPr>
          <p:cNvCxnSpPr>
            <a:cxnSpLocks/>
            <a:stCxn id="26" idx="2"/>
          </p:cNvCxnSpPr>
          <p:nvPr/>
        </p:nvCxnSpPr>
        <p:spPr>
          <a:xfrm flipH="1" flipV="1">
            <a:off x="1514006" y="2646802"/>
            <a:ext cx="1299359" cy="429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4780A992-9DA5-62F5-14EA-1101121F3E01}"/>
              </a:ext>
            </a:extLst>
          </p:cNvPr>
          <p:cNvCxnSpPr>
            <a:cxnSpLocks/>
            <a:stCxn id="26" idx="6"/>
            <a:endCxn id="113" idx="2"/>
          </p:cNvCxnSpPr>
          <p:nvPr/>
        </p:nvCxnSpPr>
        <p:spPr>
          <a:xfrm flipV="1">
            <a:off x="2950165" y="1825758"/>
            <a:ext cx="5884500" cy="1250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79DA5956-5E8E-93C9-6640-5EB7AEDA5537}"/>
              </a:ext>
            </a:extLst>
          </p:cNvPr>
          <p:cNvCxnSpPr>
            <a:cxnSpLocks/>
            <a:stCxn id="26" idx="6"/>
            <a:endCxn id="117" idx="2"/>
          </p:cNvCxnSpPr>
          <p:nvPr/>
        </p:nvCxnSpPr>
        <p:spPr>
          <a:xfrm>
            <a:off x="2950165" y="3076198"/>
            <a:ext cx="5283750" cy="915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498710FF-10AA-8589-C463-24D95E5DC7F2}"/>
              </a:ext>
            </a:extLst>
          </p:cNvPr>
          <p:cNvCxnSpPr>
            <a:cxnSpLocks/>
            <a:stCxn id="26" idx="6"/>
            <a:endCxn id="115" idx="2"/>
          </p:cNvCxnSpPr>
          <p:nvPr/>
        </p:nvCxnSpPr>
        <p:spPr>
          <a:xfrm flipV="1">
            <a:off x="2950165" y="2491808"/>
            <a:ext cx="6871822" cy="584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49DB621B-E011-0E89-A049-EC4A27BFAACE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514006" y="3076198"/>
            <a:ext cx="1299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ZoneTexte 80">
            <a:extLst>
              <a:ext uri="{FF2B5EF4-FFF2-40B4-BE49-F238E27FC236}">
                <a16:creationId xmlns:a16="http://schemas.microsoft.com/office/drawing/2014/main" id="{7B6B6C35-6472-464C-E967-BEEA7FD567F4}"/>
              </a:ext>
            </a:extLst>
          </p:cNvPr>
          <p:cNvSpPr txBox="1"/>
          <p:nvPr/>
        </p:nvSpPr>
        <p:spPr>
          <a:xfrm>
            <a:off x="494581" y="1120058"/>
            <a:ext cx="931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 chose k=3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BFAAE220-2B82-5E3C-1091-23FCE1931BEE}"/>
              </a:ext>
            </a:extLst>
          </p:cNvPr>
          <p:cNvSpPr txBox="1"/>
          <p:nvPr/>
        </p:nvSpPr>
        <p:spPr>
          <a:xfrm>
            <a:off x="2591701" y="2627590"/>
            <a:ext cx="94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SAR </a:t>
            </a:r>
            <a:r>
              <a:rPr lang="en-GB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endParaRPr lang="en-GB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23AB4E80-A580-BA74-2697-8C6EA0388095}"/>
              </a:ext>
            </a:extLst>
          </p:cNvPr>
          <p:cNvSpPr txBox="1"/>
          <p:nvPr/>
        </p:nvSpPr>
        <p:spPr>
          <a:xfrm>
            <a:off x="404733" y="4033231"/>
            <a:ext cx="22185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In-degree = 3</a:t>
            </a:r>
          </a:p>
          <a:p>
            <a:pPr algn="ctr"/>
            <a:r>
              <a:rPr lang="en-GB" sz="2800" dirty="0"/>
              <a:t>3=k </a:t>
            </a:r>
          </a:p>
          <a:p>
            <a:pPr algn="ctr"/>
            <a:r>
              <a:rPr lang="en-GB" sz="2800" b="1" dirty="0"/>
              <a:t>OK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7A470875-2144-EDB5-2F79-64991CED5AA4}"/>
              </a:ext>
            </a:extLst>
          </p:cNvPr>
          <p:cNvSpPr txBox="1"/>
          <p:nvPr/>
        </p:nvSpPr>
        <p:spPr>
          <a:xfrm>
            <a:off x="2813365" y="4035100"/>
            <a:ext cx="27961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Out-degree = 5</a:t>
            </a:r>
          </a:p>
          <a:p>
            <a:pPr algn="ctr"/>
            <a:r>
              <a:rPr lang="en-GB" sz="2800" dirty="0"/>
              <a:t>5&gt;k </a:t>
            </a:r>
          </a:p>
          <a:p>
            <a:pPr algn="ctr"/>
            <a:r>
              <a:rPr lang="en-GB" sz="2800" dirty="0">
                <a:solidFill>
                  <a:schemeClr val="accent2">
                    <a:lumMod val="75000"/>
                  </a:schemeClr>
                </a:solidFill>
              </a:rPr>
              <a:t>Remove 2 edges…</a:t>
            </a:r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3BBDFA72-C4AA-4A74-7494-CF7567B8749C}"/>
              </a:ext>
            </a:extLst>
          </p:cNvPr>
          <p:cNvSpPr/>
          <p:nvPr/>
        </p:nvSpPr>
        <p:spPr>
          <a:xfrm>
            <a:off x="8834665" y="1757358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CAC9699F-10E5-60CA-C862-CFFBAF60D265}"/>
              </a:ext>
            </a:extLst>
          </p:cNvPr>
          <p:cNvSpPr/>
          <p:nvPr/>
        </p:nvSpPr>
        <p:spPr>
          <a:xfrm>
            <a:off x="9821987" y="2423408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84CF2039-5978-65D8-2E5B-9BC6559367AA}"/>
              </a:ext>
            </a:extLst>
          </p:cNvPr>
          <p:cNvSpPr/>
          <p:nvPr/>
        </p:nvSpPr>
        <p:spPr>
          <a:xfrm>
            <a:off x="9234216" y="3447285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1D545654-F066-152A-C566-23AF23638E1E}"/>
              </a:ext>
            </a:extLst>
          </p:cNvPr>
          <p:cNvSpPr/>
          <p:nvPr/>
        </p:nvSpPr>
        <p:spPr>
          <a:xfrm>
            <a:off x="8233915" y="3923361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0BEADE40-28F5-3A6A-0F8E-3856AD8828F0}"/>
              </a:ext>
            </a:extLst>
          </p:cNvPr>
          <p:cNvSpPr/>
          <p:nvPr/>
        </p:nvSpPr>
        <p:spPr>
          <a:xfrm>
            <a:off x="7379669" y="4245129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E048BEE5-5BF8-B515-063A-64D53348697A}"/>
              </a:ext>
            </a:extLst>
          </p:cNvPr>
          <p:cNvCxnSpPr>
            <a:cxnSpLocks/>
            <a:endCxn id="113" idx="2"/>
          </p:cNvCxnSpPr>
          <p:nvPr/>
        </p:nvCxnSpPr>
        <p:spPr>
          <a:xfrm>
            <a:off x="7663777" y="1610149"/>
            <a:ext cx="1170888" cy="21560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B8D47F16-BBC7-5B1B-A3D1-FC504675DF3A}"/>
              </a:ext>
            </a:extLst>
          </p:cNvPr>
          <p:cNvCxnSpPr>
            <a:cxnSpLocks/>
            <a:endCxn id="113" idx="2"/>
          </p:cNvCxnSpPr>
          <p:nvPr/>
        </p:nvCxnSpPr>
        <p:spPr>
          <a:xfrm>
            <a:off x="7663777" y="1825758"/>
            <a:ext cx="117088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>
            <a:extLst>
              <a:ext uri="{FF2B5EF4-FFF2-40B4-BE49-F238E27FC236}">
                <a16:creationId xmlns:a16="http://schemas.microsoft.com/office/drawing/2014/main" id="{382B64D7-60E7-4CDA-32B8-A84B79EBF90C}"/>
              </a:ext>
            </a:extLst>
          </p:cNvPr>
          <p:cNvCxnSpPr>
            <a:cxnSpLocks/>
            <a:endCxn id="113" idx="2"/>
          </p:cNvCxnSpPr>
          <p:nvPr/>
        </p:nvCxnSpPr>
        <p:spPr>
          <a:xfrm>
            <a:off x="7663777" y="1385297"/>
            <a:ext cx="1170888" cy="44046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>
            <a:extLst>
              <a:ext uri="{FF2B5EF4-FFF2-40B4-BE49-F238E27FC236}">
                <a16:creationId xmlns:a16="http://schemas.microsoft.com/office/drawing/2014/main" id="{DA9D2128-CBB2-87BA-E301-0B7B6A4BAA57}"/>
              </a:ext>
            </a:extLst>
          </p:cNvPr>
          <p:cNvCxnSpPr>
            <a:cxnSpLocks/>
            <a:endCxn id="115" idx="2"/>
          </p:cNvCxnSpPr>
          <p:nvPr/>
        </p:nvCxnSpPr>
        <p:spPr>
          <a:xfrm>
            <a:off x="8651099" y="2288076"/>
            <a:ext cx="1170888" cy="20373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079EEFFA-6CEC-7FD3-3317-D95D04316EF6}"/>
              </a:ext>
            </a:extLst>
          </p:cNvPr>
          <p:cNvCxnSpPr>
            <a:cxnSpLocks/>
            <a:endCxn id="115" idx="2"/>
          </p:cNvCxnSpPr>
          <p:nvPr/>
        </p:nvCxnSpPr>
        <p:spPr>
          <a:xfrm flipV="1">
            <a:off x="8651099" y="2491808"/>
            <a:ext cx="1170888" cy="1187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721BA28F-8157-18DB-926F-FB4415768518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7971213" y="3269976"/>
            <a:ext cx="1263003" cy="24570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4BA53281-0072-F23F-5339-8D6A9417DF78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7971213" y="3485585"/>
            <a:ext cx="1263003" cy="301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32D5CEBD-13B7-2198-5319-F23B39219797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7971213" y="3045124"/>
            <a:ext cx="1263003" cy="47056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eur droit 160">
            <a:extLst>
              <a:ext uri="{FF2B5EF4-FFF2-40B4-BE49-F238E27FC236}">
                <a16:creationId xmlns:a16="http://schemas.microsoft.com/office/drawing/2014/main" id="{772B33F1-2BBE-11D1-252A-5C7448483AAB}"/>
              </a:ext>
            </a:extLst>
          </p:cNvPr>
          <p:cNvCxnSpPr>
            <a:cxnSpLocks/>
          </p:cNvCxnSpPr>
          <p:nvPr/>
        </p:nvCxnSpPr>
        <p:spPr>
          <a:xfrm>
            <a:off x="6116666" y="4063774"/>
            <a:ext cx="1248003" cy="2497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 droit 161">
            <a:extLst>
              <a:ext uri="{FF2B5EF4-FFF2-40B4-BE49-F238E27FC236}">
                <a16:creationId xmlns:a16="http://schemas.microsoft.com/office/drawing/2014/main" id="{F3CDA972-EF3B-2A44-C127-F28D0BE3EAD4}"/>
              </a:ext>
            </a:extLst>
          </p:cNvPr>
          <p:cNvCxnSpPr>
            <a:cxnSpLocks/>
          </p:cNvCxnSpPr>
          <p:nvPr/>
        </p:nvCxnSpPr>
        <p:spPr>
          <a:xfrm>
            <a:off x="6015370" y="4152470"/>
            <a:ext cx="1364299" cy="16622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eur droit 162">
            <a:extLst>
              <a:ext uri="{FF2B5EF4-FFF2-40B4-BE49-F238E27FC236}">
                <a16:creationId xmlns:a16="http://schemas.microsoft.com/office/drawing/2014/main" id="{3EC7B981-571B-81C2-3C24-DED741269F4A}"/>
              </a:ext>
            </a:extLst>
          </p:cNvPr>
          <p:cNvCxnSpPr>
            <a:cxnSpLocks/>
            <a:endCxn id="118" idx="2"/>
          </p:cNvCxnSpPr>
          <p:nvPr/>
        </p:nvCxnSpPr>
        <p:spPr>
          <a:xfrm>
            <a:off x="6116666" y="3853843"/>
            <a:ext cx="1263003" cy="4596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eur droit 166">
            <a:extLst>
              <a:ext uri="{FF2B5EF4-FFF2-40B4-BE49-F238E27FC236}">
                <a16:creationId xmlns:a16="http://schemas.microsoft.com/office/drawing/2014/main" id="{AC6CD592-8CBF-71A5-4AB2-02F85A18AE29}"/>
              </a:ext>
            </a:extLst>
          </p:cNvPr>
          <p:cNvCxnSpPr>
            <a:cxnSpLocks/>
            <a:endCxn id="118" idx="2"/>
          </p:cNvCxnSpPr>
          <p:nvPr/>
        </p:nvCxnSpPr>
        <p:spPr>
          <a:xfrm>
            <a:off x="6155927" y="3700426"/>
            <a:ext cx="1223742" cy="61310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ZoneTexte 175">
            <a:extLst>
              <a:ext uri="{FF2B5EF4-FFF2-40B4-BE49-F238E27FC236}">
                <a16:creationId xmlns:a16="http://schemas.microsoft.com/office/drawing/2014/main" id="{119C7C99-2F6C-8D55-B26E-0E4B7FAB44DF}"/>
              </a:ext>
            </a:extLst>
          </p:cNvPr>
          <p:cNvSpPr txBox="1"/>
          <p:nvPr/>
        </p:nvSpPr>
        <p:spPr>
          <a:xfrm>
            <a:off x="8398610" y="1558978"/>
            <a:ext cx="2218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ID=4&gt;k</a:t>
            </a:r>
            <a:endParaRPr lang="en-GB" sz="2800" b="1" dirty="0"/>
          </a:p>
        </p:txBody>
      </p:sp>
      <p:sp>
        <p:nvSpPr>
          <p:cNvPr id="182" name="ZoneTexte 181">
            <a:extLst>
              <a:ext uri="{FF2B5EF4-FFF2-40B4-BE49-F238E27FC236}">
                <a16:creationId xmlns:a16="http://schemas.microsoft.com/office/drawing/2014/main" id="{5716069A-8FCD-BAA0-1FAE-AE83D5CFEDFF}"/>
              </a:ext>
            </a:extLst>
          </p:cNvPr>
          <p:cNvSpPr txBox="1"/>
          <p:nvPr/>
        </p:nvSpPr>
        <p:spPr>
          <a:xfrm>
            <a:off x="9723702" y="1061772"/>
            <a:ext cx="2796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Removable ? </a:t>
            </a:r>
            <a:endParaRPr lang="en-GB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3" name="ZoneTexte 182">
            <a:extLst>
              <a:ext uri="{FF2B5EF4-FFF2-40B4-BE49-F238E27FC236}">
                <a16:creationId xmlns:a16="http://schemas.microsoft.com/office/drawing/2014/main" id="{FBDFAADC-A33B-123D-4575-B009C1D36FF6}"/>
              </a:ext>
            </a:extLst>
          </p:cNvPr>
          <p:cNvSpPr txBox="1"/>
          <p:nvPr/>
        </p:nvSpPr>
        <p:spPr>
          <a:xfrm>
            <a:off x="10575744" y="1524707"/>
            <a:ext cx="1261281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GB" sz="2800" b="1" dirty="0">
                <a:ln w="0">
                  <a:noFill/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YES</a:t>
            </a:r>
            <a:endParaRPr lang="en-GB" sz="2800" b="1" dirty="0">
              <a:ln w="0">
                <a:noFill/>
              </a:ln>
              <a:solidFill>
                <a:schemeClr val="accent6"/>
              </a:solidFill>
              <a:effectLst/>
            </a:endParaRPr>
          </a:p>
        </p:txBody>
      </p:sp>
      <p:sp>
        <p:nvSpPr>
          <p:cNvPr id="191" name="ZoneTexte 190">
            <a:extLst>
              <a:ext uri="{FF2B5EF4-FFF2-40B4-BE49-F238E27FC236}">
                <a16:creationId xmlns:a16="http://schemas.microsoft.com/office/drawing/2014/main" id="{D5E48F14-C711-0114-163B-E89FB6D7A311}"/>
              </a:ext>
            </a:extLst>
          </p:cNvPr>
          <p:cNvSpPr txBox="1"/>
          <p:nvPr/>
        </p:nvSpPr>
        <p:spPr>
          <a:xfrm>
            <a:off x="10697488" y="2494397"/>
            <a:ext cx="1261281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GB" sz="2800" b="1" dirty="0">
                <a:ln w="0">
                  <a:noFill/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</a:t>
            </a:r>
            <a:endParaRPr lang="en-GB" sz="2800" b="1" dirty="0">
              <a:ln w="0"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58C78F5-CB8A-3D84-0D7B-18409F9B2373}"/>
              </a:ext>
            </a:extLst>
          </p:cNvPr>
          <p:cNvSpPr txBox="1"/>
          <p:nvPr/>
        </p:nvSpPr>
        <p:spPr>
          <a:xfrm>
            <a:off x="8787807" y="2560815"/>
            <a:ext cx="2218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ID=3=k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042012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1030868"/>
            <a:ext cx="10335759" cy="484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en-US" sz="600" dirty="0">
              <a:latin typeface="+mn-lt"/>
              <a:ea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 Graph Framework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3A94F62-7BAA-0B81-3AA6-3ADE2914582D}"/>
              </a:ext>
            </a:extLst>
          </p:cNvPr>
          <p:cNvSpPr txBox="1"/>
          <p:nvPr/>
        </p:nvSpPr>
        <p:spPr>
          <a:xfrm>
            <a:off x="706605" y="1716935"/>
            <a:ext cx="931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Which edges do I remove ?  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C03921AB-5E71-DC61-A8F0-174DD26403EB}"/>
              </a:ext>
            </a:extLst>
          </p:cNvPr>
          <p:cNvSpPr/>
          <p:nvPr/>
        </p:nvSpPr>
        <p:spPr>
          <a:xfrm>
            <a:off x="2813365" y="3007798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A8915F5-BAB0-DD7C-6926-046539D819BB}"/>
              </a:ext>
            </a:extLst>
          </p:cNvPr>
          <p:cNvCxnSpPr>
            <a:cxnSpLocks/>
            <a:stCxn id="26" idx="6"/>
            <a:endCxn id="116" idx="2"/>
          </p:cNvCxnSpPr>
          <p:nvPr/>
        </p:nvCxnSpPr>
        <p:spPr>
          <a:xfrm>
            <a:off x="2950165" y="3076198"/>
            <a:ext cx="6284051" cy="439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921D9A4-25F0-C2D4-E644-14943B566E46}"/>
              </a:ext>
            </a:extLst>
          </p:cNvPr>
          <p:cNvCxnSpPr>
            <a:cxnSpLocks/>
            <a:stCxn id="26" idx="6"/>
            <a:endCxn id="118" idx="2"/>
          </p:cNvCxnSpPr>
          <p:nvPr/>
        </p:nvCxnSpPr>
        <p:spPr>
          <a:xfrm>
            <a:off x="2950165" y="3076198"/>
            <a:ext cx="4429504" cy="1237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7B4BD96-3D06-3CD7-5D25-E566E2BB7DFC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514006" y="3076198"/>
            <a:ext cx="1299359" cy="429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21FA2BE5-6B2D-FD81-3949-1B33D668710F}"/>
              </a:ext>
            </a:extLst>
          </p:cNvPr>
          <p:cNvCxnSpPr>
            <a:cxnSpLocks/>
            <a:stCxn id="26" idx="2"/>
          </p:cNvCxnSpPr>
          <p:nvPr/>
        </p:nvCxnSpPr>
        <p:spPr>
          <a:xfrm flipH="1" flipV="1">
            <a:off x="1514006" y="2646802"/>
            <a:ext cx="1299359" cy="429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4780A992-9DA5-62F5-14EA-1101121F3E01}"/>
              </a:ext>
            </a:extLst>
          </p:cNvPr>
          <p:cNvCxnSpPr>
            <a:cxnSpLocks/>
            <a:stCxn id="26" idx="6"/>
            <a:endCxn id="113" idx="2"/>
          </p:cNvCxnSpPr>
          <p:nvPr/>
        </p:nvCxnSpPr>
        <p:spPr>
          <a:xfrm flipV="1">
            <a:off x="2950165" y="1825758"/>
            <a:ext cx="5884500" cy="1250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79DA5956-5E8E-93C9-6640-5EB7AEDA5537}"/>
              </a:ext>
            </a:extLst>
          </p:cNvPr>
          <p:cNvCxnSpPr>
            <a:cxnSpLocks/>
            <a:stCxn id="26" idx="6"/>
            <a:endCxn id="117" idx="2"/>
          </p:cNvCxnSpPr>
          <p:nvPr/>
        </p:nvCxnSpPr>
        <p:spPr>
          <a:xfrm>
            <a:off x="2950165" y="3076198"/>
            <a:ext cx="5283750" cy="915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498710FF-10AA-8589-C463-24D95E5DC7F2}"/>
              </a:ext>
            </a:extLst>
          </p:cNvPr>
          <p:cNvCxnSpPr>
            <a:cxnSpLocks/>
            <a:stCxn id="26" idx="6"/>
            <a:endCxn id="115" idx="2"/>
          </p:cNvCxnSpPr>
          <p:nvPr/>
        </p:nvCxnSpPr>
        <p:spPr>
          <a:xfrm flipV="1">
            <a:off x="2950165" y="2491808"/>
            <a:ext cx="6871822" cy="584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49DB621B-E011-0E89-A049-EC4A27BFAACE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514006" y="3076198"/>
            <a:ext cx="1299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ZoneTexte 80">
            <a:extLst>
              <a:ext uri="{FF2B5EF4-FFF2-40B4-BE49-F238E27FC236}">
                <a16:creationId xmlns:a16="http://schemas.microsoft.com/office/drawing/2014/main" id="{7B6B6C35-6472-464C-E967-BEEA7FD567F4}"/>
              </a:ext>
            </a:extLst>
          </p:cNvPr>
          <p:cNvSpPr txBox="1"/>
          <p:nvPr/>
        </p:nvSpPr>
        <p:spPr>
          <a:xfrm>
            <a:off x="494581" y="1120058"/>
            <a:ext cx="931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 chose k=3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BFAAE220-2B82-5E3C-1091-23FCE1931BEE}"/>
              </a:ext>
            </a:extLst>
          </p:cNvPr>
          <p:cNvSpPr txBox="1"/>
          <p:nvPr/>
        </p:nvSpPr>
        <p:spPr>
          <a:xfrm>
            <a:off x="2591701" y="2627590"/>
            <a:ext cx="94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SAR </a:t>
            </a:r>
            <a:r>
              <a:rPr lang="en-GB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endParaRPr lang="en-GB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23AB4E80-A580-BA74-2697-8C6EA0388095}"/>
              </a:ext>
            </a:extLst>
          </p:cNvPr>
          <p:cNvSpPr txBox="1"/>
          <p:nvPr/>
        </p:nvSpPr>
        <p:spPr>
          <a:xfrm>
            <a:off x="404733" y="4033231"/>
            <a:ext cx="22185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In-degree = 3</a:t>
            </a:r>
          </a:p>
          <a:p>
            <a:pPr algn="ctr"/>
            <a:r>
              <a:rPr lang="en-GB" sz="2800" dirty="0"/>
              <a:t>3=k </a:t>
            </a:r>
          </a:p>
          <a:p>
            <a:pPr algn="ctr"/>
            <a:r>
              <a:rPr lang="en-GB" sz="2800" b="1" dirty="0"/>
              <a:t>OK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7A470875-2144-EDB5-2F79-64991CED5AA4}"/>
              </a:ext>
            </a:extLst>
          </p:cNvPr>
          <p:cNvSpPr txBox="1"/>
          <p:nvPr/>
        </p:nvSpPr>
        <p:spPr>
          <a:xfrm>
            <a:off x="2813365" y="4035100"/>
            <a:ext cx="27961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Out-degree = 5</a:t>
            </a:r>
          </a:p>
          <a:p>
            <a:pPr algn="ctr"/>
            <a:r>
              <a:rPr lang="en-GB" sz="2800" dirty="0"/>
              <a:t>5&gt;k </a:t>
            </a:r>
          </a:p>
          <a:p>
            <a:pPr algn="ctr"/>
            <a:r>
              <a:rPr lang="en-GB" sz="2800" dirty="0">
                <a:solidFill>
                  <a:schemeClr val="accent2">
                    <a:lumMod val="75000"/>
                  </a:schemeClr>
                </a:solidFill>
              </a:rPr>
              <a:t>Remove 2 edges…</a:t>
            </a:r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3BBDFA72-C4AA-4A74-7494-CF7567B8749C}"/>
              </a:ext>
            </a:extLst>
          </p:cNvPr>
          <p:cNvSpPr/>
          <p:nvPr/>
        </p:nvSpPr>
        <p:spPr>
          <a:xfrm>
            <a:off x="8834665" y="1757358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CAC9699F-10E5-60CA-C862-CFFBAF60D265}"/>
              </a:ext>
            </a:extLst>
          </p:cNvPr>
          <p:cNvSpPr/>
          <p:nvPr/>
        </p:nvSpPr>
        <p:spPr>
          <a:xfrm>
            <a:off x="9821987" y="2423408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84CF2039-5978-65D8-2E5B-9BC6559367AA}"/>
              </a:ext>
            </a:extLst>
          </p:cNvPr>
          <p:cNvSpPr/>
          <p:nvPr/>
        </p:nvSpPr>
        <p:spPr>
          <a:xfrm>
            <a:off x="9234216" y="3447285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1D545654-F066-152A-C566-23AF23638E1E}"/>
              </a:ext>
            </a:extLst>
          </p:cNvPr>
          <p:cNvSpPr/>
          <p:nvPr/>
        </p:nvSpPr>
        <p:spPr>
          <a:xfrm>
            <a:off x="8233915" y="3923361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0BEADE40-28F5-3A6A-0F8E-3856AD8828F0}"/>
              </a:ext>
            </a:extLst>
          </p:cNvPr>
          <p:cNvSpPr/>
          <p:nvPr/>
        </p:nvSpPr>
        <p:spPr>
          <a:xfrm>
            <a:off x="7379669" y="4245129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E048BEE5-5BF8-B515-063A-64D53348697A}"/>
              </a:ext>
            </a:extLst>
          </p:cNvPr>
          <p:cNvCxnSpPr>
            <a:cxnSpLocks/>
            <a:endCxn id="113" idx="2"/>
          </p:cNvCxnSpPr>
          <p:nvPr/>
        </p:nvCxnSpPr>
        <p:spPr>
          <a:xfrm>
            <a:off x="7663777" y="1610149"/>
            <a:ext cx="1170888" cy="21560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B8D47F16-BBC7-5B1B-A3D1-FC504675DF3A}"/>
              </a:ext>
            </a:extLst>
          </p:cNvPr>
          <p:cNvCxnSpPr>
            <a:cxnSpLocks/>
            <a:endCxn id="113" idx="2"/>
          </p:cNvCxnSpPr>
          <p:nvPr/>
        </p:nvCxnSpPr>
        <p:spPr>
          <a:xfrm>
            <a:off x="7663777" y="1825758"/>
            <a:ext cx="117088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>
            <a:extLst>
              <a:ext uri="{FF2B5EF4-FFF2-40B4-BE49-F238E27FC236}">
                <a16:creationId xmlns:a16="http://schemas.microsoft.com/office/drawing/2014/main" id="{382B64D7-60E7-4CDA-32B8-A84B79EBF90C}"/>
              </a:ext>
            </a:extLst>
          </p:cNvPr>
          <p:cNvCxnSpPr>
            <a:cxnSpLocks/>
            <a:endCxn id="113" idx="2"/>
          </p:cNvCxnSpPr>
          <p:nvPr/>
        </p:nvCxnSpPr>
        <p:spPr>
          <a:xfrm>
            <a:off x="7663777" y="1385297"/>
            <a:ext cx="1170888" cy="44046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>
            <a:extLst>
              <a:ext uri="{FF2B5EF4-FFF2-40B4-BE49-F238E27FC236}">
                <a16:creationId xmlns:a16="http://schemas.microsoft.com/office/drawing/2014/main" id="{DA9D2128-CBB2-87BA-E301-0B7B6A4BAA57}"/>
              </a:ext>
            </a:extLst>
          </p:cNvPr>
          <p:cNvCxnSpPr>
            <a:cxnSpLocks/>
            <a:endCxn id="115" idx="2"/>
          </p:cNvCxnSpPr>
          <p:nvPr/>
        </p:nvCxnSpPr>
        <p:spPr>
          <a:xfrm>
            <a:off x="8651099" y="2288076"/>
            <a:ext cx="1170888" cy="20373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079EEFFA-6CEC-7FD3-3317-D95D04316EF6}"/>
              </a:ext>
            </a:extLst>
          </p:cNvPr>
          <p:cNvCxnSpPr>
            <a:cxnSpLocks/>
            <a:endCxn id="115" idx="2"/>
          </p:cNvCxnSpPr>
          <p:nvPr/>
        </p:nvCxnSpPr>
        <p:spPr>
          <a:xfrm flipV="1">
            <a:off x="8651099" y="2491808"/>
            <a:ext cx="1170888" cy="1187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721BA28F-8157-18DB-926F-FB4415768518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7971213" y="3269976"/>
            <a:ext cx="1263003" cy="24570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4BA53281-0072-F23F-5339-8D6A9417DF78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7971213" y="3485585"/>
            <a:ext cx="1263003" cy="301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32D5CEBD-13B7-2198-5319-F23B39219797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7971213" y="3045124"/>
            <a:ext cx="1263003" cy="47056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eur droit 160">
            <a:extLst>
              <a:ext uri="{FF2B5EF4-FFF2-40B4-BE49-F238E27FC236}">
                <a16:creationId xmlns:a16="http://schemas.microsoft.com/office/drawing/2014/main" id="{772B33F1-2BBE-11D1-252A-5C7448483AAB}"/>
              </a:ext>
            </a:extLst>
          </p:cNvPr>
          <p:cNvCxnSpPr>
            <a:cxnSpLocks/>
          </p:cNvCxnSpPr>
          <p:nvPr/>
        </p:nvCxnSpPr>
        <p:spPr>
          <a:xfrm>
            <a:off x="6116666" y="4063774"/>
            <a:ext cx="1248003" cy="2497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 droit 161">
            <a:extLst>
              <a:ext uri="{FF2B5EF4-FFF2-40B4-BE49-F238E27FC236}">
                <a16:creationId xmlns:a16="http://schemas.microsoft.com/office/drawing/2014/main" id="{F3CDA972-EF3B-2A44-C127-F28D0BE3EAD4}"/>
              </a:ext>
            </a:extLst>
          </p:cNvPr>
          <p:cNvCxnSpPr>
            <a:cxnSpLocks/>
          </p:cNvCxnSpPr>
          <p:nvPr/>
        </p:nvCxnSpPr>
        <p:spPr>
          <a:xfrm>
            <a:off x="6015370" y="4152470"/>
            <a:ext cx="1364299" cy="16622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eur droit 162">
            <a:extLst>
              <a:ext uri="{FF2B5EF4-FFF2-40B4-BE49-F238E27FC236}">
                <a16:creationId xmlns:a16="http://schemas.microsoft.com/office/drawing/2014/main" id="{3EC7B981-571B-81C2-3C24-DED741269F4A}"/>
              </a:ext>
            </a:extLst>
          </p:cNvPr>
          <p:cNvCxnSpPr>
            <a:cxnSpLocks/>
            <a:endCxn id="118" idx="2"/>
          </p:cNvCxnSpPr>
          <p:nvPr/>
        </p:nvCxnSpPr>
        <p:spPr>
          <a:xfrm>
            <a:off x="6116666" y="3853843"/>
            <a:ext cx="1263003" cy="4596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eur droit 166">
            <a:extLst>
              <a:ext uri="{FF2B5EF4-FFF2-40B4-BE49-F238E27FC236}">
                <a16:creationId xmlns:a16="http://schemas.microsoft.com/office/drawing/2014/main" id="{AC6CD592-8CBF-71A5-4AB2-02F85A18AE29}"/>
              </a:ext>
            </a:extLst>
          </p:cNvPr>
          <p:cNvCxnSpPr>
            <a:cxnSpLocks/>
            <a:endCxn id="118" idx="2"/>
          </p:cNvCxnSpPr>
          <p:nvPr/>
        </p:nvCxnSpPr>
        <p:spPr>
          <a:xfrm>
            <a:off x="6155927" y="3700426"/>
            <a:ext cx="1223742" cy="61310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ZoneTexte 171">
            <a:extLst>
              <a:ext uri="{FF2B5EF4-FFF2-40B4-BE49-F238E27FC236}">
                <a16:creationId xmlns:a16="http://schemas.microsoft.com/office/drawing/2014/main" id="{7FF4F2F4-8D39-4336-BC1A-39F62CD1FA3E}"/>
              </a:ext>
            </a:extLst>
          </p:cNvPr>
          <p:cNvSpPr txBox="1"/>
          <p:nvPr/>
        </p:nvSpPr>
        <p:spPr>
          <a:xfrm>
            <a:off x="6976930" y="4144384"/>
            <a:ext cx="2218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ID=5&gt;k</a:t>
            </a:r>
            <a:endParaRPr lang="en-GB" sz="2800" b="1" dirty="0"/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B2EE3AE0-33A8-A135-8C2B-617015C2E3A3}"/>
              </a:ext>
            </a:extLst>
          </p:cNvPr>
          <p:cNvSpPr txBox="1"/>
          <p:nvPr/>
        </p:nvSpPr>
        <p:spPr>
          <a:xfrm>
            <a:off x="7846176" y="3736708"/>
            <a:ext cx="2218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ID=1&lt;k</a:t>
            </a:r>
            <a:endParaRPr lang="en-GB" sz="2800" b="1" dirty="0"/>
          </a:p>
        </p:txBody>
      </p:sp>
      <p:sp>
        <p:nvSpPr>
          <p:cNvPr id="174" name="ZoneTexte 173">
            <a:extLst>
              <a:ext uri="{FF2B5EF4-FFF2-40B4-BE49-F238E27FC236}">
                <a16:creationId xmlns:a16="http://schemas.microsoft.com/office/drawing/2014/main" id="{8922A3DC-58DF-F425-A79F-004DE50D8121}"/>
              </a:ext>
            </a:extLst>
          </p:cNvPr>
          <p:cNvSpPr txBox="1"/>
          <p:nvPr/>
        </p:nvSpPr>
        <p:spPr>
          <a:xfrm>
            <a:off x="8798817" y="3285149"/>
            <a:ext cx="2218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ID=4&gt;k</a:t>
            </a:r>
            <a:endParaRPr lang="en-GB" sz="2800" b="1" dirty="0"/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7370D41A-0416-5C39-DD25-30EC67CC56B6}"/>
              </a:ext>
            </a:extLst>
          </p:cNvPr>
          <p:cNvSpPr txBox="1"/>
          <p:nvPr/>
        </p:nvSpPr>
        <p:spPr>
          <a:xfrm>
            <a:off x="8787807" y="2560815"/>
            <a:ext cx="2218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ID=3=k</a:t>
            </a:r>
            <a:endParaRPr lang="en-GB" sz="2800" b="1" dirty="0"/>
          </a:p>
        </p:txBody>
      </p:sp>
      <p:sp>
        <p:nvSpPr>
          <p:cNvPr id="176" name="ZoneTexte 175">
            <a:extLst>
              <a:ext uri="{FF2B5EF4-FFF2-40B4-BE49-F238E27FC236}">
                <a16:creationId xmlns:a16="http://schemas.microsoft.com/office/drawing/2014/main" id="{119C7C99-2F6C-8D55-B26E-0E4B7FAB44DF}"/>
              </a:ext>
            </a:extLst>
          </p:cNvPr>
          <p:cNvSpPr txBox="1"/>
          <p:nvPr/>
        </p:nvSpPr>
        <p:spPr>
          <a:xfrm>
            <a:off x="8398610" y="1558978"/>
            <a:ext cx="2218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ID=4&gt;k</a:t>
            </a:r>
            <a:endParaRPr lang="en-GB" sz="2800" b="1" dirty="0"/>
          </a:p>
        </p:txBody>
      </p:sp>
      <p:sp>
        <p:nvSpPr>
          <p:cNvPr id="182" name="ZoneTexte 181">
            <a:extLst>
              <a:ext uri="{FF2B5EF4-FFF2-40B4-BE49-F238E27FC236}">
                <a16:creationId xmlns:a16="http://schemas.microsoft.com/office/drawing/2014/main" id="{5716069A-8FCD-BAA0-1FAE-AE83D5CFEDFF}"/>
              </a:ext>
            </a:extLst>
          </p:cNvPr>
          <p:cNvSpPr txBox="1"/>
          <p:nvPr/>
        </p:nvSpPr>
        <p:spPr>
          <a:xfrm>
            <a:off x="9723702" y="1061772"/>
            <a:ext cx="2796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Removable ? </a:t>
            </a:r>
            <a:endParaRPr lang="en-GB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3" name="ZoneTexte 182">
            <a:extLst>
              <a:ext uri="{FF2B5EF4-FFF2-40B4-BE49-F238E27FC236}">
                <a16:creationId xmlns:a16="http://schemas.microsoft.com/office/drawing/2014/main" id="{FBDFAADC-A33B-123D-4575-B009C1D36FF6}"/>
              </a:ext>
            </a:extLst>
          </p:cNvPr>
          <p:cNvSpPr txBox="1"/>
          <p:nvPr/>
        </p:nvSpPr>
        <p:spPr>
          <a:xfrm>
            <a:off x="10575744" y="1524707"/>
            <a:ext cx="1261281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GB" sz="2800" b="1" dirty="0">
                <a:ln w="0">
                  <a:noFill/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YES</a:t>
            </a:r>
            <a:endParaRPr lang="en-GB" sz="2800" b="1" dirty="0">
              <a:ln w="0">
                <a:noFill/>
              </a:ln>
              <a:solidFill>
                <a:schemeClr val="accent6"/>
              </a:solidFill>
              <a:effectLst/>
            </a:endParaRPr>
          </a:p>
        </p:txBody>
      </p:sp>
      <p:sp>
        <p:nvSpPr>
          <p:cNvPr id="189" name="ZoneTexte 188">
            <a:extLst>
              <a:ext uri="{FF2B5EF4-FFF2-40B4-BE49-F238E27FC236}">
                <a16:creationId xmlns:a16="http://schemas.microsoft.com/office/drawing/2014/main" id="{84027957-9BE0-8120-8CA2-589A5ECAD895}"/>
              </a:ext>
            </a:extLst>
          </p:cNvPr>
          <p:cNvSpPr txBox="1"/>
          <p:nvPr/>
        </p:nvSpPr>
        <p:spPr>
          <a:xfrm>
            <a:off x="10593761" y="3280404"/>
            <a:ext cx="1261281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GB" sz="2800" b="1" dirty="0">
                <a:ln w="0">
                  <a:noFill/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YES</a:t>
            </a:r>
            <a:endParaRPr lang="en-GB" sz="2800" b="1" dirty="0">
              <a:ln w="0">
                <a:noFill/>
              </a:ln>
              <a:solidFill>
                <a:schemeClr val="accent6"/>
              </a:solidFill>
              <a:effectLst/>
            </a:endParaRPr>
          </a:p>
        </p:txBody>
      </p:sp>
      <p:sp>
        <p:nvSpPr>
          <p:cNvPr id="190" name="ZoneTexte 189">
            <a:extLst>
              <a:ext uri="{FF2B5EF4-FFF2-40B4-BE49-F238E27FC236}">
                <a16:creationId xmlns:a16="http://schemas.microsoft.com/office/drawing/2014/main" id="{70FA6991-DB1E-EB69-1B31-B375632A1CBB}"/>
              </a:ext>
            </a:extLst>
          </p:cNvPr>
          <p:cNvSpPr txBox="1"/>
          <p:nvPr/>
        </p:nvSpPr>
        <p:spPr>
          <a:xfrm>
            <a:off x="10618942" y="4313529"/>
            <a:ext cx="1261281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GB" sz="2800" b="1" dirty="0">
                <a:ln w="0">
                  <a:noFill/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YES</a:t>
            </a:r>
            <a:endParaRPr lang="en-GB" sz="2800" b="1" dirty="0">
              <a:ln w="0">
                <a:noFill/>
              </a:ln>
              <a:solidFill>
                <a:schemeClr val="accent6"/>
              </a:solidFill>
              <a:effectLst/>
            </a:endParaRPr>
          </a:p>
        </p:txBody>
      </p:sp>
      <p:sp>
        <p:nvSpPr>
          <p:cNvPr id="191" name="ZoneTexte 190">
            <a:extLst>
              <a:ext uri="{FF2B5EF4-FFF2-40B4-BE49-F238E27FC236}">
                <a16:creationId xmlns:a16="http://schemas.microsoft.com/office/drawing/2014/main" id="{D5E48F14-C711-0114-163B-E89FB6D7A311}"/>
              </a:ext>
            </a:extLst>
          </p:cNvPr>
          <p:cNvSpPr txBox="1"/>
          <p:nvPr/>
        </p:nvSpPr>
        <p:spPr>
          <a:xfrm>
            <a:off x="10697488" y="2494397"/>
            <a:ext cx="1261281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GB" sz="2800" b="1" dirty="0">
                <a:ln w="0">
                  <a:noFill/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</a:t>
            </a:r>
            <a:endParaRPr lang="en-GB" sz="2800" b="1" dirty="0">
              <a:ln w="0"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92" name="ZoneTexte 191">
            <a:extLst>
              <a:ext uri="{FF2B5EF4-FFF2-40B4-BE49-F238E27FC236}">
                <a16:creationId xmlns:a16="http://schemas.microsoft.com/office/drawing/2014/main" id="{D151FFE6-2B45-3A13-16D4-23C92F2D8953}"/>
              </a:ext>
            </a:extLst>
          </p:cNvPr>
          <p:cNvSpPr txBox="1"/>
          <p:nvPr/>
        </p:nvSpPr>
        <p:spPr>
          <a:xfrm>
            <a:off x="10627942" y="3836144"/>
            <a:ext cx="1261281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GB" sz="2800" b="1" dirty="0">
                <a:ln w="0">
                  <a:noFill/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</a:t>
            </a:r>
            <a:endParaRPr lang="en-GB" sz="2800" b="1" dirty="0">
              <a:ln w="0"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93" name="ZoneTexte 192">
            <a:extLst>
              <a:ext uri="{FF2B5EF4-FFF2-40B4-BE49-F238E27FC236}">
                <a16:creationId xmlns:a16="http://schemas.microsoft.com/office/drawing/2014/main" id="{230861BB-58BC-9C7B-9845-1DC870F8EB3C}"/>
              </a:ext>
            </a:extLst>
          </p:cNvPr>
          <p:cNvSpPr txBox="1"/>
          <p:nvPr/>
        </p:nvSpPr>
        <p:spPr>
          <a:xfrm>
            <a:off x="9723702" y="5010489"/>
            <a:ext cx="2796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>
                    <a:lumMod val="75000"/>
                  </a:schemeClr>
                </a:solidFill>
              </a:rPr>
              <a:t>… among 3 removable</a:t>
            </a:r>
          </a:p>
        </p:txBody>
      </p:sp>
    </p:spTree>
    <p:extLst>
      <p:ext uri="{BB962C8B-B14F-4D97-AF65-F5344CB8AC3E}">
        <p14:creationId xmlns:p14="http://schemas.microsoft.com/office/powerpoint/2010/main" val="4074931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1276144"/>
            <a:ext cx="10335759" cy="1541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>
                <a:latin typeface="+mn-lt"/>
              </a:rPr>
              <a:t>- Optional module for </a:t>
            </a:r>
            <a:r>
              <a:rPr lang="en-GB" sz="2800" b="1" i="0" u="none" strike="noStrike" dirty="0" err="1">
                <a:solidFill>
                  <a:srgbClr val="000000"/>
                </a:solidFill>
                <a:effectLst/>
                <a:latin typeface="+mn-lt"/>
              </a:rPr>
              <a:t>MasTer</a:t>
            </a:r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+mn-lt"/>
              </a:rPr>
              <a:t> Toolbox </a:t>
            </a:r>
            <a:r>
              <a:rPr lang="en-US" sz="2800" b="1" dirty="0">
                <a:latin typeface="+mn-lt"/>
              </a:rPr>
              <a:t>- </a:t>
            </a:r>
          </a:p>
          <a:p>
            <a:pPr>
              <a:defRPr/>
            </a:pPr>
            <a:endParaRPr lang="en-US" sz="1200" b="1" dirty="0">
              <a:latin typeface="+mn-lt"/>
            </a:endParaRPr>
          </a:p>
          <a:p>
            <a:pPr>
              <a:defRPr/>
            </a:pPr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 </a:t>
            </a:r>
            <a:r>
              <a:rPr lang="nl-BE" sz="2800" b="1" dirty="0">
                <a:solidFill>
                  <a:srgbClr val="000000"/>
                </a:solidFill>
                <a:latin typeface="+mn-lt"/>
              </a:rPr>
              <a:t>Optimised pair selection</a:t>
            </a:r>
            <a:r>
              <a:rPr lang="en-US" sz="2800" b="1" dirty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913E206F-7DD8-6548-84AA-92A6B4B4A2D3}"/>
              </a:ext>
            </a:extLst>
          </p:cNvPr>
          <p:cNvSpPr txBox="1">
            <a:spLocks/>
          </p:cNvSpPr>
          <p:nvPr/>
        </p:nvSpPr>
        <p:spPr>
          <a:xfrm>
            <a:off x="845012" y="3822893"/>
            <a:ext cx="10217781" cy="212875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D. Smittarello</a:t>
            </a:r>
            <a:r>
              <a:rPr lang="en-US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US" sz="1300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endParaRPr lang="en-US" sz="1600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spcBef>
                <a:spcPts val="400"/>
              </a:spcBef>
              <a:buNone/>
            </a:pPr>
            <a:r>
              <a:rPr lang="en-US" sz="1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European Center for Geodynamics and Seismology, Luxembourg (</a:t>
            </a:r>
            <a:r>
              <a:rPr lang="en-US" sz="1600" dirty="0" err="1">
                <a:solidFill>
                  <a:schemeClr val="accent1"/>
                </a:solidFill>
              </a:rPr>
              <a:t>delphine@ecgs.lu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943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 sz="2800" b="1" dirty="0">
                <a:solidFill>
                  <a:schemeClr val="bg1"/>
                </a:solidFill>
                <a:latin typeface="Helvetica" pitchFamily="2" charset="0"/>
              </a:rPr>
              <a:t>AMSTer Toolbox</a:t>
            </a:r>
            <a:endParaRPr lang="en-GB" sz="2800" b="1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183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1030868"/>
            <a:ext cx="10335759" cy="484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en-US" sz="600" dirty="0">
              <a:latin typeface="+mn-lt"/>
              <a:ea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 Graph Framework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3A94F62-7BAA-0B81-3AA6-3ADE2914582D}"/>
              </a:ext>
            </a:extLst>
          </p:cNvPr>
          <p:cNvSpPr txBox="1"/>
          <p:nvPr/>
        </p:nvSpPr>
        <p:spPr>
          <a:xfrm>
            <a:off x="706605" y="1716935"/>
            <a:ext cx="931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Which edges do I remove ?  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C03921AB-5E71-DC61-A8F0-174DD26403EB}"/>
              </a:ext>
            </a:extLst>
          </p:cNvPr>
          <p:cNvSpPr/>
          <p:nvPr/>
        </p:nvSpPr>
        <p:spPr>
          <a:xfrm>
            <a:off x="2813365" y="3007798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A8915F5-BAB0-DD7C-6926-046539D819BB}"/>
              </a:ext>
            </a:extLst>
          </p:cNvPr>
          <p:cNvCxnSpPr>
            <a:cxnSpLocks/>
            <a:stCxn id="26" idx="6"/>
            <a:endCxn id="116" idx="2"/>
          </p:cNvCxnSpPr>
          <p:nvPr/>
        </p:nvCxnSpPr>
        <p:spPr>
          <a:xfrm>
            <a:off x="2950165" y="3076198"/>
            <a:ext cx="6284051" cy="439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921D9A4-25F0-C2D4-E644-14943B566E46}"/>
              </a:ext>
            </a:extLst>
          </p:cNvPr>
          <p:cNvCxnSpPr>
            <a:cxnSpLocks/>
            <a:stCxn id="26" idx="6"/>
            <a:endCxn id="118" idx="2"/>
          </p:cNvCxnSpPr>
          <p:nvPr/>
        </p:nvCxnSpPr>
        <p:spPr>
          <a:xfrm>
            <a:off x="2950165" y="3076198"/>
            <a:ext cx="4429504" cy="1237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7B4BD96-3D06-3CD7-5D25-E566E2BB7DFC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514006" y="3076198"/>
            <a:ext cx="1299359" cy="429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21FA2BE5-6B2D-FD81-3949-1B33D668710F}"/>
              </a:ext>
            </a:extLst>
          </p:cNvPr>
          <p:cNvCxnSpPr>
            <a:cxnSpLocks/>
            <a:stCxn id="26" idx="2"/>
          </p:cNvCxnSpPr>
          <p:nvPr/>
        </p:nvCxnSpPr>
        <p:spPr>
          <a:xfrm flipH="1" flipV="1">
            <a:off x="1514006" y="2646802"/>
            <a:ext cx="1299359" cy="429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4780A992-9DA5-62F5-14EA-1101121F3E01}"/>
              </a:ext>
            </a:extLst>
          </p:cNvPr>
          <p:cNvCxnSpPr>
            <a:cxnSpLocks/>
            <a:stCxn id="26" idx="6"/>
            <a:endCxn id="113" idx="2"/>
          </p:cNvCxnSpPr>
          <p:nvPr/>
        </p:nvCxnSpPr>
        <p:spPr>
          <a:xfrm flipV="1">
            <a:off x="2950165" y="1825758"/>
            <a:ext cx="5884500" cy="1250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79DA5956-5E8E-93C9-6640-5EB7AEDA5537}"/>
              </a:ext>
            </a:extLst>
          </p:cNvPr>
          <p:cNvCxnSpPr>
            <a:cxnSpLocks/>
            <a:stCxn id="26" idx="6"/>
            <a:endCxn id="117" idx="2"/>
          </p:cNvCxnSpPr>
          <p:nvPr/>
        </p:nvCxnSpPr>
        <p:spPr>
          <a:xfrm>
            <a:off x="2950165" y="3076198"/>
            <a:ext cx="5283750" cy="915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498710FF-10AA-8589-C463-24D95E5DC7F2}"/>
              </a:ext>
            </a:extLst>
          </p:cNvPr>
          <p:cNvCxnSpPr>
            <a:cxnSpLocks/>
            <a:stCxn id="26" idx="6"/>
            <a:endCxn id="115" idx="2"/>
          </p:cNvCxnSpPr>
          <p:nvPr/>
        </p:nvCxnSpPr>
        <p:spPr>
          <a:xfrm flipV="1">
            <a:off x="2950165" y="2491808"/>
            <a:ext cx="6871822" cy="584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49DB621B-E011-0E89-A049-EC4A27BFAACE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514006" y="3076198"/>
            <a:ext cx="1299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ZoneTexte 80">
            <a:extLst>
              <a:ext uri="{FF2B5EF4-FFF2-40B4-BE49-F238E27FC236}">
                <a16:creationId xmlns:a16="http://schemas.microsoft.com/office/drawing/2014/main" id="{7B6B6C35-6472-464C-E967-BEEA7FD567F4}"/>
              </a:ext>
            </a:extLst>
          </p:cNvPr>
          <p:cNvSpPr txBox="1"/>
          <p:nvPr/>
        </p:nvSpPr>
        <p:spPr>
          <a:xfrm>
            <a:off x="494581" y="1120058"/>
            <a:ext cx="931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 chose k=3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BFAAE220-2B82-5E3C-1091-23FCE1931BEE}"/>
              </a:ext>
            </a:extLst>
          </p:cNvPr>
          <p:cNvSpPr txBox="1"/>
          <p:nvPr/>
        </p:nvSpPr>
        <p:spPr>
          <a:xfrm>
            <a:off x="2591701" y="2627590"/>
            <a:ext cx="94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SAR </a:t>
            </a:r>
            <a:r>
              <a:rPr lang="en-GB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endParaRPr lang="en-GB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23AB4E80-A580-BA74-2697-8C6EA0388095}"/>
              </a:ext>
            </a:extLst>
          </p:cNvPr>
          <p:cNvSpPr txBox="1"/>
          <p:nvPr/>
        </p:nvSpPr>
        <p:spPr>
          <a:xfrm>
            <a:off x="404733" y="4033231"/>
            <a:ext cx="22185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In-degree = 3</a:t>
            </a:r>
          </a:p>
          <a:p>
            <a:pPr algn="ctr"/>
            <a:r>
              <a:rPr lang="en-GB" sz="2800" dirty="0"/>
              <a:t>3=k </a:t>
            </a:r>
          </a:p>
          <a:p>
            <a:pPr algn="ctr"/>
            <a:r>
              <a:rPr lang="en-GB" sz="2800" b="1" dirty="0"/>
              <a:t>OK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7A470875-2144-EDB5-2F79-64991CED5AA4}"/>
              </a:ext>
            </a:extLst>
          </p:cNvPr>
          <p:cNvSpPr txBox="1"/>
          <p:nvPr/>
        </p:nvSpPr>
        <p:spPr>
          <a:xfrm>
            <a:off x="2813365" y="4035100"/>
            <a:ext cx="27961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Out-degree = 5</a:t>
            </a:r>
          </a:p>
          <a:p>
            <a:pPr algn="ctr"/>
            <a:r>
              <a:rPr lang="en-GB" sz="2800" dirty="0"/>
              <a:t>5&gt;k </a:t>
            </a:r>
          </a:p>
          <a:p>
            <a:pPr algn="ctr"/>
            <a:r>
              <a:rPr lang="en-GB" sz="2800" dirty="0">
                <a:solidFill>
                  <a:schemeClr val="accent2">
                    <a:lumMod val="75000"/>
                  </a:schemeClr>
                </a:solidFill>
              </a:rPr>
              <a:t>Remove 2 edges…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A1FED217-317D-02E1-AA74-0C8258A7C011}"/>
              </a:ext>
            </a:extLst>
          </p:cNvPr>
          <p:cNvSpPr txBox="1"/>
          <p:nvPr/>
        </p:nvSpPr>
        <p:spPr>
          <a:xfrm>
            <a:off x="4462223" y="5811572"/>
            <a:ext cx="61084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accent2">
                    <a:lumMod val="75000"/>
                  </a:schemeClr>
                </a:solidFill>
              </a:rPr>
              <a:t>=&gt; Need for an additional criteria</a:t>
            </a:r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3BBDFA72-C4AA-4A74-7494-CF7567B8749C}"/>
              </a:ext>
            </a:extLst>
          </p:cNvPr>
          <p:cNvSpPr/>
          <p:nvPr/>
        </p:nvSpPr>
        <p:spPr>
          <a:xfrm>
            <a:off x="8834665" y="1757358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CAC9699F-10E5-60CA-C862-CFFBAF60D265}"/>
              </a:ext>
            </a:extLst>
          </p:cNvPr>
          <p:cNvSpPr/>
          <p:nvPr/>
        </p:nvSpPr>
        <p:spPr>
          <a:xfrm>
            <a:off x="9821987" y="2423408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84CF2039-5978-65D8-2E5B-9BC6559367AA}"/>
              </a:ext>
            </a:extLst>
          </p:cNvPr>
          <p:cNvSpPr/>
          <p:nvPr/>
        </p:nvSpPr>
        <p:spPr>
          <a:xfrm>
            <a:off x="9234216" y="3447285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1D545654-F066-152A-C566-23AF23638E1E}"/>
              </a:ext>
            </a:extLst>
          </p:cNvPr>
          <p:cNvSpPr/>
          <p:nvPr/>
        </p:nvSpPr>
        <p:spPr>
          <a:xfrm>
            <a:off x="8233915" y="3923361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0BEADE40-28F5-3A6A-0F8E-3856AD8828F0}"/>
              </a:ext>
            </a:extLst>
          </p:cNvPr>
          <p:cNvSpPr/>
          <p:nvPr/>
        </p:nvSpPr>
        <p:spPr>
          <a:xfrm>
            <a:off x="7379669" y="4245129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E048BEE5-5BF8-B515-063A-64D53348697A}"/>
              </a:ext>
            </a:extLst>
          </p:cNvPr>
          <p:cNvCxnSpPr>
            <a:cxnSpLocks/>
            <a:endCxn id="113" idx="2"/>
          </p:cNvCxnSpPr>
          <p:nvPr/>
        </p:nvCxnSpPr>
        <p:spPr>
          <a:xfrm>
            <a:off x="7663777" y="1610149"/>
            <a:ext cx="1170888" cy="21560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B8D47F16-BBC7-5B1B-A3D1-FC504675DF3A}"/>
              </a:ext>
            </a:extLst>
          </p:cNvPr>
          <p:cNvCxnSpPr>
            <a:cxnSpLocks/>
            <a:endCxn id="113" idx="2"/>
          </p:cNvCxnSpPr>
          <p:nvPr/>
        </p:nvCxnSpPr>
        <p:spPr>
          <a:xfrm>
            <a:off x="7663777" y="1825758"/>
            <a:ext cx="117088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>
            <a:extLst>
              <a:ext uri="{FF2B5EF4-FFF2-40B4-BE49-F238E27FC236}">
                <a16:creationId xmlns:a16="http://schemas.microsoft.com/office/drawing/2014/main" id="{382B64D7-60E7-4CDA-32B8-A84B79EBF90C}"/>
              </a:ext>
            </a:extLst>
          </p:cNvPr>
          <p:cNvCxnSpPr>
            <a:cxnSpLocks/>
            <a:endCxn id="113" idx="2"/>
          </p:cNvCxnSpPr>
          <p:nvPr/>
        </p:nvCxnSpPr>
        <p:spPr>
          <a:xfrm>
            <a:off x="7663777" y="1385297"/>
            <a:ext cx="1170888" cy="44046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>
            <a:extLst>
              <a:ext uri="{FF2B5EF4-FFF2-40B4-BE49-F238E27FC236}">
                <a16:creationId xmlns:a16="http://schemas.microsoft.com/office/drawing/2014/main" id="{DA9D2128-CBB2-87BA-E301-0B7B6A4BAA57}"/>
              </a:ext>
            </a:extLst>
          </p:cNvPr>
          <p:cNvCxnSpPr>
            <a:cxnSpLocks/>
            <a:endCxn id="115" idx="2"/>
          </p:cNvCxnSpPr>
          <p:nvPr/>
        </p:nvCxnSpPr>
        <p:spPr>
          <a:xfrm>
            <a:off x="8651099" y="2288076"/>
            <a:ext cx="1170888" cy="20373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079EEFFA-6CEC-7FD3-3317-D95D04316EF6}"/>
              </a:ext>
            </a:extLst>
          </p:cNvPr>
          <p:cNvCxnSpPr>
            <a:cxnSpLocks/>
            <a:endCxn id="115" idx="2"/>
          </p:cNvCxnSpPr>
          <p:nvPr/>
        </p:nvCxnSpPr>
        <p:spPr>
          <a:xfrm flipV="1">
            <a:off x="8651099" y="2491808"/>
            <a:ext cx="1170888" cy="1187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721BA28F-8157-18DB-926F-FB4415768518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7971213" y="3269976"/>
            <a:ext cx="1263003" cy="24570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4BA53281-0072-F23F-5339-8D6A9417DF78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7971213" y="3485585"/>
            <a:ext cx="1263003" cy="301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32D5CEBD-13B7-2198-5319-F23B39219797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7971213" y="3045124"/>
            <a:ext cx="1263003" cy="47056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eur droit 160">
            <a:extLst>
              <a:ext uri="{FF2B5EF4-FFF2-40B4-BE49-F238E27FC236}">
                <a16:creationId xmlns:a16="http://schemas.microsoft.com/office/drawing/2014/main" id="{772B33F1-2BBE-11D1-252A-5C7448483AAB}"/>
              </a:ext>
            </a:extLst>
          </p:cNvPr>
          <p:cNvCxnSpPr>
            <a:cxnSpLocks/>
          </p:cNvCxnSpPr>
          <p:nvPr/>
        </p:nvCxnSpPr>
        <p:spPr>
          <a:xfrm>
            <a:off x="6116666" y="4063774"/>
            <a:ext cx="1248003" cy="2497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 droit 161">
            <a:extLst>
              <a:ext uri="{FF2B5EF4-FFF2-40B4-BE49-F238E27FC236}">
                <a16:creationId xmlns:a16="http://schemas.microsoft.com/office/drawing/2014/main" id="{F3CDA972-EF3B-2A44-C127-F28D0BE3EAD4}"/>
              </a:ext>
            </a:extLst>
          </p:cNvPr>
          <p:cNvCxnSpPr>
            <a:cxnSpLocks/>
          </p:cNvCxnSpPr>
          <p:nvPr/>
        </p:nvCxnSpPr>
        <p:spPr>
          <a:xfrm>
            <a:off x="6015370" y="4152470"/>
            <a:ext cx="1364299" cy="16622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eur droit 162">
            <a:extLst>
              <a:ext uri="{FF2B5EF4-FFF2-40B4-BE49-F238E27FC236}">
                <a16:creationId xmlns:a16="http://schemas.microsoft.com/office/drawing/2014/main" id="{3EC7B981-571B-81C2-3C24-DED741269F4A}"/>
              </a:ext>
            </a:extLst>
          </p:cNvPr>
          <p:cNvCxnSpPr>
            <a:cxnSpLocks/>
            <a:endCxn id="118" idx="2"/>
          </p:cNvCxnSpPr>
          <p:nvPr/>
        </p:nvCxnSpPr>
        <p:spPr>
          <a:xfrm>
            <a:off x="6116666" y="3853843"/>
            <a:ext cx="1263003" cy="4596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eur droit 166">
            <a:extLst>
              <a:ext uri="{FF2B5EF4-FFF2-40B4-BE49-F238E27FC236}">
                <a16:creationId xmlns:a16="http://schemas.microsoft.com/office/drawing/2014/main" id="{AC6CD592-8CBF-71A5-4AB2-02F85A18AE29}"/>
              </a:ext>
            </a:extLst>
          </p:cNvPr>
          <p:cNvCxnSpPr>
            <a:cxnSpLocks/>
            <a:endCxn id="118" idx="2"/>
          </p:cNvCxnSpPr>
          <p:nvPr/>
        </p:nvCxnSpPr>
        <p:spPr>
          <a:xfrm>
            <a:off x="6155927" y="3700426"/>
            <a:ext cx="1223742" cy="61310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ZoneTexte 171">
            <a:extLst>
              <a:ext uri="{FF2B5EF4-FFF2-40B4-BE49-F238E27FC236}">
                <a16:creationId xmlns:a16="http://schemas.microsoft.com/office/drawing/2014/main" id="{7FF4F2F4-8D39-4336-BC1A-39F62CD1FA3E}"/>
              </a:ext>
            </a:extLst>
          </p:cNvPr>
          <p:cNvSpPr txBox="1"/>
          <p:nvPr/>
        </p:nvSpPr>
        <p:spPr>
          <a:xfrm>
            <a:off x="6976930" y="4144384"/>
            <a:ext cx="2218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ID=5&gt;k</a:t>
            </a:r>
            <a:endParaRPr lang="en-GB" sz="2800" b="1" dirty="0"/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B2EE3AE0-33A8-A135-8C2B-617015C2E3A3}"/>
              </a:ext>
            </a:extLst>
          </p:cNvPr>
          <p:cNvSpPr txBox="1"/>
          <p:nvPr/>
        </p:nvSpPr>
        <p:spPr>
          <a:xfrm>
            <a:off x="7846176" y="3736708"/>
            <a:ext cx="2218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ID=1&lt;k</a:t>
            </a:r>
            <a:endParaRPr lang="en-GB" sz="2800" b="1" dirty="0"/>
          </a:p>
        </p:txBody>
      </p:sp>
      <p:sp>
        <p:nvSpPr>
          <p:cNvPr id="174" name="ZoneTexte 173">
            <a:extLst>
              <a:ext uri="{FF2B5EF4-FFF2-40B4-BE49-F238E27FC236}">
                <a16:creationId xmlns:a16="http://schemas.microsoft.com/office/drawing/2014/main" id="{8922A3DC-58DF-F425-A79F-004DE50D8121}"/>
              </a:ext>
            </a:extLst>
          </p:cNvPr>
          <p:cNvSpPr txBox="1"/>
          <p:nvPr/>
        </p:nvSpPr>
        <p:spPr>
          <a:xfrm>
            <a:off x="8798817" y="3285149"/>
            <a:ext cx="2218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ID=4&gt;k</a:t>
            </a:r>
            <a:endParaRPr lang="en-GB" sz="2800" b="1" dirty="0"/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7370D41A-0416-5C39-DD25-30EC67CC56B6}"/>
              </a:ext>
            </a:extLst>
          </p:cNvPr>
          <p:cNvSpPr txBox="1"/>
          <p:nvPr/>
        </p:nvSpPr>
        <p:spPr>
          <a:xfrm>
            <a:off x="8787807" y="2560815"/>
            <a:ext cx="2218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ID=3=k</a:t>
            </a:r>
            <a:endParaRPr lang="en-GB" sz="2800" b="1" dirty="0"/>
          </a:p>
        </p:txBody>
      </p:sp>
      <p:sp>
        <p:nvSpPr>
          <p:cNvPr id="176" name="ZoneTexte 175">
            <a:extLst>
              <a:ext uri="{FF2B5EF4-FFF2-40B4-BE49-F238E27FC236}">
                <a16:creationId xmlns:a16="http://schemas.microsoft.com/office/drawing/2014/main" id="{119C7C99-2F6C-8D55-B26E-0E4B7FAB44DF}"/>
              </a:ext>
            </a:extLst>
          </p:cNvPr>
          <p:cNvSpPr txBox="1"/>
          <p:nvPr/>
        </p:nvSpPr>
        <p:spPr>
          <a:xfrm>
            <a:off x="8398610" y="1558978"/>
            <a:ext cx="2218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ID=4&gt;k</a:t>
            </a:r>
            <a:endParaRPr lang="en-GB" sz="2800" b="1" dirty="0"/>
          </a:p>
        </p:txBody>
      </p:sp>
      <p:sp>
        <p:nvSpPr>
          <p:cNvPr id="182" name="ZoneTexte 181">
            <a:extLst>
              <a:ext uri="{FF2B5EF4-FFF2-40B4-BE49-F238E27FC236}">
                <a16:creationId xmlns:a16="http://schemas.microsoft.com/office/drawing/2014/main" id="{5716069A-8FCD-BAA0-1FAE-AE83D5CFEDFF}"/>
              </a:ext>
            </a:extLst>
          </p:cNvPr>
          <p:cNvSpPr txBox="1"/>
          <p:nvPr/>
        </p:nvSpPr>
        <p:spPr>
          <a:xfrm>
            <a:off x="9723702" y="1061772"/>
            <a:ext cx="2796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Removable ? </a:t>
            </a:r>
            <a:endParaRPr lang="en-GB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3" name="ZoneTexte 182">
            <a:extLst>
              <a:ext uri="{FF2B5EF4-FFF2-40B4-BE49-F238E27FC236}">
                <a16:creationId xmlns:a16="http://schemas.microsoft.com/office/drawing/2014/main" id="{FBDFAADC-A33B-123D-4575-B009C1D36FF6}"/>
              </a:ext>
            </a:extLst>
          </p:cNvPr>
          <p:cNvSpPr txBox="1"/>
          <p:nvPr/>
        </p:nvSpPr>
        <p:spPr>
          <a:xfrm>
            <a:off x="10575744" y="1524707"/>
            <a:ext cx="1261281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GB" sz="2800" b="1" dirty="0">
                <a:ln w="0">
                  <a:noFill/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YES</a:t>
            </a:r>
            <a:endParaRPr lang="en-GB" sz="2800" b="1" dirty="0">
              <a:ln w="0">
                <a:noFill/>
              </a:ln>
              <a:solidFill>
                <a:schemeClr val="accent6"/>
              </a:solidFill>
              <a:effectLst/>
            </a:endParaRPr>
          </a:p>
        </p:txBody>
      </p:sp>
      <p:sp>
        <p:nvSpPr>
          <p:cNvPr id="189" name="ZoneTexte 188">
            <a:extLst>
              <a:ext uri="{FF2B5EF4-FFF2-40B4-BE49-F238E27FC236}">
                <a16:creationId xmlns:a16="http://schemas.microsoft.com/office/drawing/2014/main" id="{84027957-9BE0-8120-8CA2-589A5ECAD895}"/>
              </a:ext>
            </a:extLst>
          </p:cNvPr>
          <p:cNvSpPr txBox="1"/>
          <p:nvPr/>
        </p:nvSpPr>
        <p:spPr>
          <a:xfrm>
            <a:off x="10593761" y="3280404"/>
            <a:ext cx="1261281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GB" sz="2800" b="1" dirty="0">
                <a:ln w="0">
                  <a:noFill/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YES</a:t>
            </a:r>
            <a:endParaRPr lang="en-GB" sz="2800" b="1" dirty="0">
              <a:ln w="0">
                <a:noFill/>
              </a:ln>
              <a:solidFill>
                <a:schemeClr val="accent6"/>
              </a:solidFill>
              <a:effectLst/>
            </a:endParaRPr>
          </a:p>
        </p:txBody>
      </p:sp>
      <p:sp>
        <p:nvSpPr>
          <p:cNvPr id="190" name="ZoneTexte 189">
            <a:extLst>
              <a:ext uri="{FF2B5EF4-FFF2-40B4-BE49-F238E27FC236}">
                <a16:creationId xmlns:a16="http://schemas.microsoft.com/office/drawing/2014/main" id="{70FA6991-DB1E-EB69-1B31-B375632A1CBB}"/>
              </a:ext>
            </a:extLst>
          </p:cNvPr>
          <p:cNvSpPr txBox="1"/>
          <p:nvPr/>
        </p:nvSpPr>
        <p:spPr>
          <a:xfrm>
            <a:off x="10618942" y="4313529"/>
            <a:ext cx="1261281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GB" sz="2800" b="1" dirty="0">
                <a:ln w="0">
                  <a:noFill/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YES</a:t>
            </a:r>
            <a:endParaRPr lang="en-GB" sz="2800" b="1" dirty="0">
              <a:ln w="0">
                <a:noFill/>
              </a:ln>
              <a:solidFill>
                <a:schemeClr val="accent6"/>
              </a:solidFill>
              <a:effectLst/>
            </a:endParaRPr>
          </a:p>
        </p:txBody>
      </p:sp>
      <p:sp>
        <p:nvSpPr>
          <p:cNvPr id="191" name="ZoneTexte 190">
            <a:extLst>
              <a:ext uri="{FF2B5EF4-FFF2-40B4-BE49-F238E27FC236}">
                <a16:creationId xmlns:a16="http://schemas.microsoft.com/office/drawing/2014/main" id="{D5E48F14-C711-0114-163B-E89FB6D7A311}"/>
              </a:ext>
            </a:extLst>
          </p:cNvPr>
          <p:cNvSpPr txBox="1"/>
          <p:nvPr/>
        </p:nvSpPr>
        <p:spPr>
          <a:xfrm>
            <a:off x="10697488" y="2494397"/>
            <a:ext cx="1261281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GB" sz="2800" b="1" dirty="0">
                <a:ln w="0">
                  <a:noFill/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</a:t>
            </a:r>
            <a:endParaRPr lang="en-GB" sz="2800" b="1" dirty="0">
              <a:ln w="0"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92" name="ZoneTexte 191">
            <a:extLst>
              <a:ext uri="{FF2B5EF4-FFF2-40B4-BE49-F238E27FC236}">
                <a16:creationId xmlns:a16="http://schemas.microsoft.com/office/drawing/2014/main" id="{D151FFE6-2B45-3A13-16D4-23C92F2D8953}"/>
              </a:ext>
            </a:extLst>
          </p:cNvPr>
          <p:cNvSpPr txBox="1"/>
          <p:nvPr/>
        </p:nvSpPr>
        <p:spPr>
          <a:xfrm>
            <a:off x="10627942" y="3836144"/>
            <a:ext cx="1261281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GB" sz="2800" b="1" dirty="0">
                <a:ln w="0">
                  <a:noFill/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</a:t>
            </a:r>
            <a:endParaRPr lang="en-GB" sz="2800" b="1" dirty="0">
              <a:ln w="0"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E089914-8ADC-9B8B-15A9-594CFBC12634}"/>
              </a:ext>
            </a:extLst>
          </p:cNvPr>
          <p:cNvSpPr txBox="1"/>
          <p:nvPr/>
        </p:nvSpPr>
        <p:spPr>
          <a:xfrm>
            <a:off x="9723702" y="5010489"/>
            <a:ext cx="2796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>
                    <a:lumMod val="75000"/>
                  </a:schemeClr>
                </a:solidFill>
              </a:rPr>
              <a:t>… among 3 removable</a:t>
            </a:r>
          </a:p>
        </p:txBody>
      </p:sp>
    </p:spTree>
    <p:extLst>
      <p:ext uri="{BB962C8B-B14F-4D97-AF65-F5344CB8AC3E}">
        <p14:creationId xmlns:p14="http://schemas.microsoft.com/office/powerpoint/2010/main" val="896247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3636282" y="2431903"/>
            <a:ext cx="2248690" cy="4518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800" dirty="0">
                <a:solidFill>
                  <a:srgbClr val="0432FF"/>
                </a:solidFill>
                <a:latin typeface="+mn-lt"/>
                <a:ea typeface="Arial" panose="020B0604020202020204" pitchFamily="34" charset="0"/>
              </a:rPr>
              <a:t>Coherence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Weighted Graph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954F548-F9F4-2121-13A4-070BB0A7ED1A}"/>
              </a:ext>
            </a:extLst>
          </p:cNvPr>
          <p:cNvSpPr txBox="1">
            <a:spLocks noChangeArrowheads="1"/>
          </p:cNvSpPr>
          <p:nvPr/>
        </p:nvSpPr>
        <p:spPr>
          <a:xfrm>
            <a:off x="369017" y="1034998"/>
            <a:ext cx="14157486" cy="1132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800" b="1" dirty="0">
                <a:effectLst/>
                <a:latin typeface="+mn-lt"/>
                <a:ea typeface="Arial" panose="020B0604020202020204" pitchFamily="34" charset="0"/>
              </a:rPr>
              <a:t>Give a weight to each edge </a:t>
            </a:r>
          </a:p>
          <a:p>
            <a:pPr marL="457200" indent="-457200" algn="l">
              <a:buFont typeface="Symbol" pitchFamily="2" charset="2"/>
              <a:buChar char="Þ"/>
              <a:defRPr/>
            </a:pPr>
            <a:r>
              <a:rPr lang="en-US" sz="2800" b="1" dirty="0">
                <a:effectLst/>
                <a:latin typeface="+mn-lt"/>
                <a:ea typeface="Arial" panose="020B0604020202020204" pitchFamily="34" charset="0"/>
              </a:rPr>
              <a:t>Sort removable edges </a:t>
            </a:r>
          </a:p>
          <a:p>
            <a:pPr marL="457200" indent="-457200" algn="l">
              <a:buFont typeface="Symbol" pitchFamily="2" charset="2"/>
              <a:buChar char="Þ"/>
              <a:defRPr/>
            </a:pPr>
            <a:r>
              <a:rPr lang="en-US" sz="2800" b="1" dirty="0">
                <a:effectLst/>
                <a:latin typeface="+mn-lt"/>
                <a:ea typeface="Arial" panose="020B0604020202020204" pitchFamily="34" charset="0"/>
              </a:rPr>
              <a:t>Remove edge with the lowest weight</a:t>
            </a:r>
            <a:endParaRPr lang="en-US" sz="2800" b="1" dirty="0">
              <a:latin typeface="+mn-lt"/>
              <a:ea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10E36BB-CE0C-9A9D-C17F-7628C6DFCEE6}"/>
              </a:ext>
            </a:extLst>
          </p:cNvPr>
          <p:cNvSpPr txBox="1">
            <a:spLocks noChangeArrowheads="1"/>
          </p:cNvSpPr>
          <p:nvPr/>
        </p:nvSpPr>
        <p:spPr>
          <a:xfrm>
            <a:off x="8186162" y="2473074"/>
            <a:ext cx="3138901" cy="4518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800" dirty="0">
                <a:solidFill>
                  <a:srgbClr val="0432FF"/>
                </a:solidFill>
                <a:latin typeface="+mn-lt"/>
                <a:ea typeface="Arial" panose="020B0604020202020204" pitchFamily="34" charset="0"/>
              </a:rPr>
              <a:t>Coherence Proxy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81AC8B8-99EA-98EC-04C4-BDB3DAFE77F6}"/>
              </a:ext>
            </a:extLst>
          </p:cNvPr>
          <p:cNvSpPr txBox="1">
            <a:spLocks noChangeArrowheads="1"/>
          </p:cNvSpPr>
          <p:nvPr/>
        </p:nvSpPr>
        <p:spPr>
          <a:xfrm>
            <a:off x="175423" y="3497566"/>
            <a:ext cx="2248690" cy="4518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800" dirty="0">
                <a:latin typeface="+mn-lt"/>
                <a:ea typeface="Arial" panose="020B0604020202020204" pitchFamily="34" charset="0"/>
              </a:rPr>
              <a:t>Advantages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E16F1974-7EAF-2AA6-3C7F-8007B861E888}"/>
              </a:ext>
            </a:extLst>
          </p:cNvPr>
          <p:cNvSpPr txBox="1">
            <a:spLocks noChangeArrowheads="1"/>
          </p:cNvSpPr>
          <p:nvPr/>
        </p:nvSpPr>
        <p:spPr>
          <a:xfrm>
            <a:off x="175423" y="5067935"/>
            <a:ext cx="2248690" cy="4518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800" dirty="0">
                <a:latin typeface="+mn-lt"/>
                <a:ea typeface="Arial" panose="020B0604020202020204" pitchFamily="34" charset="0"/>
              </a:rPr>
              <a:t>Inconvenient</a:t>
            </a: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DDA49C93-8A3F-DEC6-B3A8-2A4D77642583}"/>
              </a:ext>
            </a:extLst>
          </p:cNvPr>
          <p:cNvCxnSpPr>
            <a:cxnSpLocks/>
          </p:cNvCxnSpPr>
          <p:nvPr/>
        </p:nvCxnSpPr>
        <p:spPr>
          <a:xfrm>
            <a:off x="159793" y="3011191"/>
            <a:ext cx="11815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5342CDA-3101-BA60-F92F-DA8695E85361}"/>
              </a:ext>
            </a:extLst>
          </p:cNvPr>
          <p:cNvCxnSpPr>
            <a:cxnSpLocks/>
          </p:cNvCxnSpPr>
          <p:nvPr/>
        </p:nvCxnSpPr>
        <p:spPr>
          <a:xfrm>
            <a:off x="2360954" y="2553991"/>
            <a:ext cx="0" cy="3395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CA7AE78B-9531-0849-53BA-AD30A38F86C5}"/>
              </a:ext>
            </a:extLst>
          </p:cNvPr>
          <p:cNvCxnSpPr>
            <a:cxnSpLocks/>
          </p:cNvCxnSpPr>
          <p:nvPr/>
        </p:nvCxnSpPr>
        <p:spPr>
          <a:xfrm>
            <a:off x="7100339" y="2553991"/>
            <a:ext cx="0" cy="3395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62CDD3F-4854-D9D9-88A0-7247B67B1E05}"/>
              </a:ext>
            </a:extLst>
          </p:cNvPr>
          <p:cNvCxnSpPr>
            <a:cxnSpLocks/>
          </p:cNvCxnSpPr>
          <p:nvPr/>
        </p:nvCxnSpPr>
        <p:spPr>
          <a:xfrm>
            <a:off x="159793" y="4527696"/>
            <a:ext cx="11815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4">
            <a:extLst>
              <a:ext uri="{FF2B5EF4-FFF2-40B4-BE49-F238E27FC236}">
                <a16:creationId xmlns:a16="http://schemas.microsoft.com/office/drawing/2014/main" id="{434F8A0F-EECE-FC95-0AFA-D0D475F023DB}"/>
              </a:ext>
            </a:extLst>
          </p:cNvPr>
          <p:cNvSpPr txBox="1">
            <a:spLocks noChangeArrowheads="1"/>
          </p:cNvSpPr>
          <p:nvPr/>
        </p:nvSpPr>
        <p:spPr>
          <a:xfrm>
            <a:off x="2482581" y="3083169"/>
            <a:ext cx="4465983" cy="1354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800" dirty="0">
                <a:latin typeface="+mn-lt"/>
                <a:ea typeface="Arial" panose="020B0604020202020204" pitchFamily="34" charset="0"/>
              </a:rPr>
              <a:t>Remove in priority the poorly coherent interferograms </a:t>
            </a: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1401DDB8-E2D7-D45D-0EBD-638F530ABAC8}"/>
              </a:ext>
            </a:extLst>
          </p:cNvPr>
          <p:cNvSpPr txBox="1">
            <a:spLocks noChangeArrowheads="1"/>
          </p:cNvSpPr>
          <p:nvPr/>
        </p:nvSpPr>
        <p:spPr>
          <a:xfrm>
            <a:off x="2482581" y="4616465"/>
            <a:ext cx="4465983" cy="1354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800" dirty="0">
                <a:latin typeface="+mn-lt"/>
                <a:ea typeface="Arial" panose="020B0604020202020204" pitchFamily="34" charset="0"/>
              </a:rPr>
              <a:t>Need to compute the coherence of each pair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19FF2B54-E10A-2B69-68E8-707101C05BE0}"/>
              </a:ext>
            </a:extLst>
          </p:cNvPr>
          <p:cNvSpPr txBox="1">
            <a:spLocks noChangeArrowheads="1"/>
          </p:cNvSpPr>
          <p:nvPr/>
        </p:nvSpPr>
        <p:spPr>
          <a:xfrm>
            <a:off x="7274898" y="3076563"/>
            <a:ext cx="3990210" cy="1354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800" dirty="0">
                <a:latin typeface="+mn-lt"/>
                <a:ea typeface="Arial" panose="020B0604020202020204" pitchFamily="34" charset="0"/>
              </a:rPr>
              <a:t>No need to compute the coherence of all possible pairs</a:t>
            </a:r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F76C384B-C0EF-6ADB-0E14-9773A2A33295}"/>
              </a:ext>
            </a:extLst>
          </p:cNvPr>
          <p:cNvSpPr txBox="1">
            <a:spLocks noChangeArrowheads="1"/>
          </p:cNvSpPr>
          <p:nvPr/>
        </p:nvSpPr>
        <p:spPr>
          <a:xfrm>
            <a:off x="7274898" y="4544487"/>
            <a:ext cx="4465983" cy="1354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800" dirty="0">
                <a:latin typeface="+mn-lt"/>
                <a:ea typeface="Arial" panose="020B0604020202020204" pitchFamily="34" charset="0"/>
              </a:rPr>
              <a:t>Need correct calibration</a:t>
            </a:r>
          </a:p>
        </p:txBody>
      </p:sp>
    </p:spTree>
    <p:extLst>
      <p:ext uri="{BB962C8B-B14F-4D97-AF65-F5344CB8AC3E}">
        <p14:creationId xmlns:p14="http://schemas.microsoft.com/office/powerpoint/2010/main" val="2165348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1478957"/>
            <a:ext cx="10335759" cy="3489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effectLst/>
              <a:latin typeface="+mn-lt"/>
              <a:ea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Algorithm workflow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64BE6A1-EC06-AC11-F092-BED31F58BF5F}"/>
              </a:ext>
            </a:extLst>
          </p:cNvPr>
          <p:cNvSpPr txBox="1"/>
          <p:nvPr/>
        </p:nvSpPr>
        <p:spPr>
          <a:xfrm>
            <a:off x="940716" y="1184791"/>
            <a:ext cx="103543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1) Create an oriented graph</a:t>
            </a:r>
          </a:p>
          <a:p>
            <a:r>
              <a:rPr lang="en-GB" dirty="0"/>
              <a:t>2) Compute </a:t>
            </a:r>
            <a:r>
              <a:rPr lang="en-GB" dirty="0">
                <a:solidFill>
                  <a:schemeClr val="accent2"/>
                </a:solidFill>
              </a:rPr>
              <a:t>weight</a:t>
            </a:r>
            <a:r>
              <a:rPr lang="en-GB" dirty="0"/>
              <a:t> of each </a:t>
            </a:r>
            <a:r>
              <a:rPr lang="en-GB" dirty="0">
                <a:solidFill>
                  <a:schemeClr val="accent1"/>
                </a:solidFill>
              </a:rPr>
              <a:t>edge</a:t>
            </a:r>
          </a:p>
          <a:p>
            <a:r>
              <a:rPr lang="en-GB" dirty="0"/>
              <a:t>3) Compute 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in-degree</a:t>
            </a:r>
            <a:r>
              <a:rPr lang="en-GB" dirty="0"/>
              <a:t> and 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out-degree</a:t>
            </a:r>
            <a:r>
              <a:rPr lang="en-GB" dirty="0"/>
              <a:t> of each </a:t>
            </a:r>
            <a:r>
              <a:rPr lang="en-GB" dirty="0">
                <a:solidFill>
                  <a:schemeClr val="accent6"/>
                </a:solidFill>
              </a:rPr>
              <a:t>node</a:t>
            </a:r>
          </a:p>
          <a:p>
            <a:endParaRPr lang="en-GB" dirty="0"/>
          </a:p>
          <a:p>
            <a:r>
              <a:rPr lang="en-GB" dirty="0"/>
              <a:t>4)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/>
              <a:t>each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node</a:t>
            </a:r>
            <a:r>
              <a:rPr lang="en-GB" dirty="0"/>
              <a:t>:</a:t>
            </a:r>
          </a:p>
          <a:p>
            <a:r>
              <a:rPr lang="en-GB" dirty="0"/>
              <a:t>	5) Compute number of </a:t>
            </a:r>
            <a:r>
              <a:rPr lang="en-GB" dirty="0">
                <a:solidFill>
                  <a:schemeClr val="accent1"/>
                </a:solidFill>
              </a:rPr>
              <a:t>edges</a:t>
            </a:r>
            <a:r>
              <a:rPr lang="en-GB" dirty="0"/>
              <a:t> to remove </a:t>
            </a:r>
          </a:p>
          <a:p>
            <a:r>
              <a:rPr lang="en-GB" dirty="0"/>
              <a:t>	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If</a:t>
            </a:r>
            <a:r>
              <a:rPr lang="en-GB" dirty="0"/>
              <a:t> needed : 	</a:t>
            </a:r>
          </a:p>
          <a:p>
            <a:r>
              <a:rPr lang="en-GB" dirty="0"/>
              <a:t>		6) Compute number of removable </a:t>
            </a:r>
            <a:r>
              <a:rPr lang="en-GB" dirty="0">
                <a:solidFill>
                  <a:schemeClr val="accent1"/>
                </a:solidFill>
              </a:rPr>
              <a:t>edges</a:t>
            </a:r>
          </a:p>
          <a:p>
            <a:r>
              <a:rPr lang="en-GB" dirty="0">
                <a:solidFill>
                  <a:schemeClr val="accent2"/>
                </a:solidFill>
              </a:rPr>
              <a:t>		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If</a:t>
            </a:r>
            <a:r>
              <a:rPr lang="en-GB" dirty="0"/>
              <a:t> possible : </a:t>
            </a:r>
          </a:p>
          <a:p>
            <a:r>
              <a:rPr lang="en-GB" dirty="0"/>
              <a:t>			7) Sort removable </a:t>
            </a:r>
            <a:r>
              <a:rPr lang="en-GB" dirty="0">
                <a:solidFill>
                  <a:schemeClr val="accent1"/>
                </a:solidFill>
              </a:rPr>
              <a:t>edges</a:t>
            </a:r>
            <a:r>
              <a:rPr lang="en-GB" dirty="0"/>
              <a:t> according to their </a:t>
            </a:r>
            <a:r>
              <a:rPr lang="en-GB" dirty="0">
                <a:solidFill>
                  <a:schemeClr val="accent2"/>
                </a:solidFill>
              </a:rPr>
              <a:t>weight</a:t>
            </a:r>
          </a:p>
          <a:p>
            <a:r>
              <a:rPr lang="en-GB" dirty="0"/>
              <a:t>			8) Remove </a:t>
            </a:r>
            <a:r>
              <a:rPr lang="en-GB" dirty="0">
                <a:solidFill>
                  <a:schemeClr val="accent1"/>
                </a:solidFill>
              </a:rPr>
              <a:t>edges </a:t>
            </a:r>
          </a:p>
          <a:p>
            <a:r>
              <a:rPr lang="en-GB" dirty="0">
                <a:solidFill>
                  <a:schemeClr val="accent1"/>
                </a:solidFill>
              </a:rPr>
              <a:t>			</a:t>
            </a:r>
            <a:r>
              <a:rPr lang="en-GB" dirty="0"/>
              <a:t>9) Update </a:t>
            </a:r>
            <a:r>
              <a:rPr lang="en-GB" dirty="0">
                <a:solidFill>
                  <a:schemeClr val="accent6"/>
                </a:solidFill>
              </a:rPr>
              <a:t>nodes</a:t>
            </a:r>
            <a:r>
              <a:rPr lang="en-GB" dirty="0"/>
              <a:t>’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degrees</a:t>
            </a:r>
            <a:r>
              <a:rPr lang="en-GB" dirty="0"/>
              <a:t> </a:t>
            </a:r>
          </a:p>
          <a:p>
            <a:r>
              <a:rPr lang="en-GB" dirty="0"/>
              <a:t>		end</a:t>
            </a:r>
          </a:p>
          <a:p>
            <a:r>
              <a:rPr lang="en-GB" dirty="0"/>
              <a:t>	end</a:t>
            </a:r>
          </a:p>
          <a:p>
            <a:r>
              <a:rPr lang="en-GB" dirty="0"/>
              <a:t>End</a:t>
            </a:r>
          </a:p>
          <a:p>
            <a:endParaRPr lang="en-GB" dirty="0"/>
          </a:p>
          <a:p>
            <a:r>
              <a:rPr lang="en-GB" dirty="0"/>
              <a:t>10) Save optimized list of </a:t>
            </a:r>
            <a:r>
              <a:rPr lang="en-GB" dirty="0">
                <a:solidFill>
                  <a:schemeClr val="accent1"/>
                </a:solidFill>
              </a:rPr>
              <a:t>edges</a:t>
            </a:r>
          </a:p>
          <a:p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018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1478957"/>
            <a:ext cx="10335759" cy="3489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effectLst/>
              <a:latin typeface="+mn-lt"/>
              <a:ea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Coherence proxy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64BE6A1-EC06-AC11-F092-BED31F58BF5F}"/>
                  </a:ext>
                </a:extLst>
              </p:cNvPr>
              <p:cNvSpPr txBox="1"/>
              <p:nvPr/>
            </p:nvSpPr>
            <p:spPr>
              <a:xfrm>
                <a:off x="940716" y="1184791"/>
                <a:ext cx="1035437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3 main causes of coherence loss</a:t>
                </a:r>
              </a:p>
              <a:p>
                <a:r>
                  <a:rPr lang="en-GB" dirty="0"/>
                  <a:t>	- Temporal decorrelation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baseline="-25000" dirty="0"/>
              </a:p>
              <a:p>
                <a:r>
                  <a:rPr lang="en-GB" dirty="0"/>
                  <a:t>	- Spatial decorrelation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	- Seasonal decorrelation=&gt;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aseline="-250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64BE6A1-EC06-AC11-F092-BED31F58B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16" y="1184791"/>
                <a:ext cx="10354373" cy="1477328"/>
              </a:xfrm>
              <a:prstGeom prst="rect">
                <a:avLst/>
              </a:prstGeom>
              <a:blipFill>
                <a:blip r:embed="rId8"/>
                <a:stretch>
                  <a:fillRect l="-367" t="-17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2A3041F-AF45-9F17-173F-0D0D5175676E}"/>
                  </a:ext>
                </a:extLst>
              </p:cNvPr>
              <p:cNvSpPr txBox="1"/>
              <p:nvPr/>
            </p:nvSpPr>
            <p:spPr>
              <a:xfrm>
                <a:off x="3087975" y="3008260"/>
                <a:ext cx="473689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2A3041F-AF45-9F17-173F-0D0D51756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975" y="3008260"/>
                <a:ext cx="4736892" cy="430887"/>
              </a:xfrm>
              <a:prstGeom prst="rect">
                <a:avLst/>
              </a:prstGeom>
              <a:blipFill>
                <a:blip r:embed="rId9"/>
                <a:stretch>
                  <a:fillRect t="-8571" b="-3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7EDA8D64-390B-D58D-A3B2-AD765564BD0D}"/>
              </a:ext>
            </a:extLst>
          </p:cNvPr>
          <p:cNvSpPr txBox="1"/>
          <p:nvPr/>
        </p:nvSpPr>
        <p:spPr>
          <a:xfrm>
            <a:off x="917566" y="4945261"/>
            <a:ext cx="8178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a, b and c are inverted using a calibration subset of coherence values for a list of pairs.</a:t>
            </a:r>
          </a:p>
        </p:txBody>
      </p:sp>
    </p:spTree>
    <p:extLst>
      <p:ext uri="{BB962C8B-B14F-4D97-AF65-F5344CB8AC3E}">
        <p14:creationId xmlns:p14="http://schemas.microsoft.com/office/powerpoint/2010/main" val="2142110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1478957"/>
            <a:ext cx="10335759" cy="3489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effectLst/>
              <a:latin typeface="+mn-lt"/>
              <a:ea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Coherence proxy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64BE6A1-EC06-AC11-F092-BED31F58BF5F}"/>
                  </a:ext>
                </a:extLst>
              </p:cNvPr>
              <p:cNvSpPr txBox="1"/>
              <p:nvPr/>
            </p:nvSpPr>
            <p:spPr>
              <a:xfrm>
                <a:off x="113758" y="974310"/>
                <a:ext cx="103543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 Seasonal contribution</a:t>
                </a:r>
                <a:r>
                  <a:rPr lang="en-GB" sz="2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2800" baseline="-25000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64BE6A1-EC06-AC11-F092-BED31F58B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58" y="974310"/>
                <a:ext cx="10354373" cy="954107"/>
              </a:xfrm>
              <a:prstGeom prst="rect">
                <a:avLst/>
              </a:prstGeom>
              <a:blipFill>
                <a:blip r:embed="rId8"/>
                <a:stretch>
                  <a:fillRect l="-490" t="-65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6E3CAF3-5AB3-6E55-25CE-12E280054A47}"/>
                  </a:ext>
                </a:extLst>
              </p:cNvPr>
              <p:cNvSpPr txBox="1"/>
              <p:nvPr/>
            </p:nvSpPr>
            <p:spPr>
              <a:xfrm>
                <a:off x="1723869" y="1638934"/>
                <a:ext cx="8259581" cy="746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fr-FR" i="1" smtClean="0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𝐷𝑂𝑌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sub>
                                          </m:s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365−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fr-FR" i="1" smtClean="0">
                                                      <a:solidFill>
                                                        <a:srgbClr val="FF40FF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i="1">
                                                      <a:solidFill>
                                                        <a:srgbClr val="FF40FF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𝐷𝑂𝑌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i="1">
                                                      <a:solidFill>
                                                        <a:srgbClr val="FF40FF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𝑙𝑜𝑤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365</m:t>
                                          </m:r>
                                        </m:den>
                                      </m:f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fr-FR" i="1" smtClean="0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𝐷𝑂𝑌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sub>
                                          </m:s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365−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fr-FR" i="1" smtClean="0">
                                                      <a:solidFill>
                                                        <a:srgbClr val="FF40FF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i="1">
                                                      <a:solidFill>
                                                        <a:srgbClr val="FF40FF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𝐷𝑂𝑌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i="1">
                                                      <a:solidFill>
                                                        <a:srgbClr val="FF40FF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𝑙𝑜𝑤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365</m:t>
                                          </m:r>
                                        </m:den>
                                      </m:f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6E3CAF3-5AB3-6E55-25CE-12E280054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869" y="1638934"/>
                <a:ext cx="8259581" cy="7468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>
            <a:extLst>
              <a:ext uri="{FF2B5EF4-FFF2-40B4-BE49-F238E27FC236}">
                <a16:creationId xmlns:a16="http://schemas.microsoft.com/office/drawing/2014/main" id="{149D705E-2C0B-FB24-CA0E-C27ABAD2C11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0924" b="49527"/>
          <a:stretch/>
        </p:blipFill>
        <p:spPr>
          <a:xfrm>
            <a:off x="8354967" y="2663029"/>
            <a:ext cx="3256966" cy="27216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1D262D1-0DF8-C6B9-11CD-790E905628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4495" t="59131" r="8467" b="20775"/>
          <a:stretch/>
        </p:blipFill>
        <p:spPr>
          <a:xfrm>
            <a:off x="1128728" y="5430305"/>
            <a:ext cx="1806314" cy="79618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847A4703-3318-1829-A497-E9533829BCF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548" r="70462" b="73921"/>
          <a:stretch/>
        </p:blipFill>
        <p:spPr>
          <a:xfrm>
            <a:off x="4779449" y="2544114"/>
            <a:ext cx="2241535" cy="211048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8503826-73F9-3FD2-4777-C3BC67A7E38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3371" t="41400" r="-1183" b="39638"/>
          <a:stretch/>
        </p:blipFill>
        <p:spPr>
          <a:xfrm>
            <a:off x="6840558" y="2888470"/>
            <a:ext cx="952211" cy="285278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105CC10-0F48-F899-11A5-11AB89EBE65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5015" t="28113" r="9135" b="49152"/>
          <a:stretch/>
        </p:blipFill>
        <p:spPr>
          <a:xfrm>
            <a:off x="4824419" y="4198436"/>
            <a:ext cx="1961612" cy="2129580"/>
          </a:xfrm>
          <a:prstGeom prst="rect">
            <a:avLst/>
          </a:prstGeom>
        </p:spPr>
      </p:pic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48B4A5E3-713C-79C7-6759-130134E975A7}"/>
              </a:ext>
            </a:extLst>
          </p:cNvPr>
          <p:cNvCxnSpPr>
            <a:cxnSpLocks/>
          </p:cNvCxnSpPr>
          <p:nvPr/>
        </p:nvCxnSpPr>
        <p:spPr>
          <a:xfrm>
            <a:off x="5011533" y="3487180"/>
            <a:ext cx="1796400" cy="0"/>
          </a:xfrm>
          <a:prstGeom prst="line">
            <a:avLst/>
          </a:prstGeom>
          <a:ln w="190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11C8F021-8E31-8771-82F5-2EDC8BBCDDD7}"/>
              </a:ext>
            </a:extLst>
          </p:cNvPr>
          <p:cNvCxnSpPr>
            <a:cxnSpLocks/>
          </p:cNvCxnSpPr>
          <p:nvPr/>
        </p:nvCxnSpPr>
        <p:spPr>
          <a:xfrm>
            <a:off x="5021528" y="3901905"/>
            <a:ext cx="1796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DBE7A755-C5D4-4CC5-EA38-499066A10EAD}"/>
              </a:ext>
            </a:extLst>
          </p:cNvPr>
          <p:cNvCxnSpPr>
            <a:cxnSpLocks/>
          </p:cNvCxnSpPr>
          <p:nvPr/>
        </p:nvCxnSpPr>
        <p:spPr>
          <a:xfrm>
            <a:off x="4979636" y="5138596"/>
            <a:ext cx="1796400" cy="0"/>
          </a:xfrm>
          <a:prstGeom prst="line">
            <a:avLst/>
          </a:prstGeom>
          <a:ln w="19050">
            <a:solidFill>
              <a:srgbClr val="043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A9872F26-FF10-1038-55DC-07F7AA602482}"/>
              </a:ext>
            </a:extLst>
          </p:cNvPr>
          <p:cNvCxnSpPr>
            <a:cxnSpLocks/>
          </p:cNvCxnSpPr>
          <p:nvPr/>
        </p:nvCxnSpPr>
        <p:spPr>
          <a:xfrm>
            <a:off x="4989631" y="5553321"/>
            <a:ext cx="1796400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 36">
            <a:extLst>
              <a:ext uri="{FF2B5EF4-FFF2-40B4-BE49-F238E27FC236}">
                <a16:creationId xmlns:a16="http://schemas.microsoft.com/office/drawing/2014/main" id="{FED25EAC-782B-B09C-0B6E-3B2FC421073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9076" b="49527"/>
          <a:stretch/>
        </p:blipFill>
        <p:spPr>
          <a:xfrm>
            <a:off x="480401" y="2663029"/>
            <a:ext cx="3379589" cy="27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79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1478957"/>
            <a:ext cx="10335759" cy="3489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effectLst/>
              <a:latin typeface="+mn-lt"/>
              <a:ea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Coherence proxy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64BE6A1-EC06-AC11-F092-BED31F58BF5F}"/>
                  </a:ext>
                </a:extLst>
              </p:cNvPr>
              <p:cNvSpPr txBox="1"/>
              <p:nvPr/>
            </p:nvSpPr>
            <p:spPr>
              <a:xfrm>
                <a:off x="113758" y="974310"/>
                <a:ext cx="103543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 Temporal contribution</a:t>
                </a:r>
                <a:r>
                  <a:rPr lang="en-GB" sz="2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2800" baseline="-25000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64BE6A1-EC06-AC11-F092-BED31F58B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58" y="974310"/>
                <a:ext cx="10354373" cy="954107"/>
              </a:xfrm>
              <a:prstGeom prst="rect">
                <a:avLst/>
              </a:prstGeom>
              <a:blipFill>
                <a:blip r:embed="rId8"/>
                <a:stretch>
                  <a:fillRect l="-490" t="-65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6E3CAF3-5AB3-6E55-25CE-12E280054A47}"/>
                  </a:ext>
                </a:extLst>
              </p:cNvPr>
              <p:cNvSpPr txBox="1"/>
              <p:nvPr/>
            </p:nvSpPr>
            <p:spPr>
              <a:xfrm>
                <a:off x="1723869" y="1638934"/>
                <a:ext cx="8259581" cy="746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fr-FR" i="1" smtClean="0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𝐷𝑂𝑌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sub>
                                          </m:s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365−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fr-FR" i="1" smtClean="0">
                                                      <a:solidFill>
                                                        <a:srgbClr val="FF40FF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i="1">
                                                      <a:solidFill>
                                                        <a:srgbClr val="FF40FF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𝐷𝑂𝑌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i="1">
                                                      <a:solidFill>
                                                        <a:srgbClr val="FF40FF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𝑙𝑜𝑤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365</m:t>
                                          </m:r>
                                        </m:den>
                                      </m:f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fr-FR" i="1" smtClean="0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𝐷𝑂𝑌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sub>
                                          </m:s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365−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fr-FR" i="1" smtClean="0">
                                                      <a:solidFill>
                                                        <a:srgbClr val="FF40FF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i="1">
                                                      <a:solidFill>
                                                        <a:srgbClr val="FF40FF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𝐷𝑂𝑌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i="1">
                                                      <a:solidFill>
                                                        <a:srgbClr val="FF40FF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𝑙𝑜𝑤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365</m:t>
                                          </m:r>
                                        </m:den>
                                      </m:f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6E3CAF3-5AB3-6E55-25CE-12E280054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869" y="1638934"/>
                <a:ext cx="8259581" cy="7468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age 20">
            <a:extLst>
              <a:ext uri="{FF2B5EF4-FFF2-40B4-BE49-F238E27FC236}">
                <a16:creationId xmlns:a16="http://schemas.microsoft.com/office/drawing/2014/main" id="{C1C7442C-416E-0BFE-8084-7CB49E3CF90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38" t="75326" r="65709" b="890"/>
          <a:stretch/>
        </p:blipFill>
        <p:spPr>
          <a:xfrm>
            <a:off x="8783528" y="2833200"/>
            <a:ext cx="2774068" cy="229789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2404D9EA-21BB-732D-C7D7-F3E0DE8DECB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782" t="51044" r="33266" b="25318"/>
          <a:stretch/>
        </p:blipFill>
        <p:spPr>
          <a:xfrm>
            <a:off x="5834765" y="2833200"/>
            <a:ext cx="2774068" cy="228369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B7C15AF-1394-8EC3-5B7C-3697693039E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7815" r="52212" b="67853"/>
          <a:stretch/>
        </p:blipFill>
        <p:spPr>
          <a:xfrm>
            <a:off x="0" y="2723484"/>
            <a:ext cx="4833495" cy="1663722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3DFB602D-BD22-389B-F493-C49B884A93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4303" t="3187" r="13497" b="83040"/>
          <a:stretch/>
        </p:blipFill>
        <p:spPr>
          <a:xfrm>
            <a:off x="2548691" y="4562907"/>
            <a:ext cx="2469005" cy="1757833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CC21D1C1-2502-E539-3370-62567D9CD4A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208" t="2659" r="65215" b="83040"/>
          <a:stretch/>
        </p:blipFill>
        <p:spPr>
          <a:xfrm>
            <a:off x="37835" y="4529197"/>
            <a:ext cx="2510856" cy="182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2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1478957"/>
            <a:ext cx="10335759" cy="3489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effectLst/>
              <a:latin typeface="+mn-lt"/>
              <a:ea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Coherence proxy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64BE6A1-EC06-AC11-F092-BED31F58BF5F}"/>
                  </a:ext>
                </a:extLst>
              </p:cNvPr>
              <p:cNvSpPr txBox="1"/>
              <p:nvPr/>
            </p:nvSpPr>
            <p:spPr>
              <a:xfrm>
                <a:off x="113758" y="974310"/>
                <a:ext cx="103543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 Temporal contribution</a:t>
                </a:r>
                <a:r>
                  <a:rPr lang="en-GB" sz="2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800" baseline="-25000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64BE6A1-EC06-AC11-F092-BED31F58B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58" y="974310"/>
                <a:ext cx="10354373" cy="954107"/>
              </a:xfrm>
              <a:prstGeom prst="rect">
                <a:avLst/>
              </a:prstGeom>
              <a:blipFill>
                <a:blip r:embed="rId8"/>
                <a:stretch>
                  <a:fillRect l="-490" t="-65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6E3CAF3-5AB3-6E55-25CE-12E280054A47}"/>
                  </a:ext>
                </a:extLst>
              </p:cNvPr>
              <p:cNvSpPr txBox="1"/>
              <p:nvPr/>
            </p:nvSpPr>
            <p:spPr>
              <a:xfrm>
                <a:off x="419725" y="1787447"/>
                <a:ext cx="3582649" cy="386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  <m:t>𝑥𝑐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  <m:t>𝑛𝑐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𝑛𝑐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6E3CAF3-5AB3-6E55-25CE-12E280054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25" y="1787447"/>
                <a:ext cx="3582649" cy="386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B2EC36CD-F882-AC16-7065-3B2175434DD4}"/>
                  </a:ext>
                </a:extLst>
              </p:cNvPr>
              <p:cNvSpPr txBox="1"/>
              <p:nvPr/>
            </p:nvSpPr>
            <p:spPr>
              <a:xfrm>
                <a:off x="6340785" y="942972"/>
                <a:ext cx="103543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 Spatial contribution</a:t>
                </a:r>
                <a:r>
                  <a:rPr lang="en-GB" sz="2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2800" baseline="-25000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B2EC36CD-F882-AC16-7065-3B2175434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785" y="942972"/>
                <a:ext cx="10354373" cy="954107"/>
              </a:xfrm>
              <a:prstGeom prst="rect">
                <a:avLst/>
              </a:prstGeom>
              <a:blipFill>
                <a:blip r:embed="rId10"/>
                <a:stretch>
                  <a:fillRect l="-490" t="-65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75E65D5-E5A8-C720-D78D-A8C77376C8C8}"/>
                  </a:ext>
                </a:extLst>
              </p:cNvPr>
              <p:cNvSpPr txBox="1"/>
              <p:nvPr/>
            </p:nvSpPr>
            <p:spPr>
              <a:xfrm>
                <a:off x="6483192" y="1795206"/>
                <a:ext cx="3582649" cy="386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  <m:t>𝑥𝑐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  <m:t>𝑛𝑐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𝑛𝑐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75E65D5-E5A8-C720-D78D-A8C77376C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192" y="1795206"/>
                <a:ext cx="3582649" cy="3864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 27">
            <a:extLst>
              <a:ext uri="{FF2B5EF4-FFF2-40B4-BE49-F238E27FC236}">
                <a16:creationId xmlns:a16="http://schemas.microsoft.com/office/drawing/2014/main" id="{7EF7EA6F-31C8-E074-FA5A-802AD2F0FB8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52138"/>
          <a:stretch/>
        </p:blipFill>
        <p:spPr>
          <a:xfrm>
            <a:off x="419725" y="2550241"/>
            <a:ext cx="3720059" cy="3355187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19E1106D-F128-F91C-A8D8-A3982AC9A64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2138"/>
          <a:stretch/>
        </p:blipFill>
        <p:spPr>
          <a:xfrm>
            <a:off x="6483192" y="2528503"/>
            <a:ext cx="3720059" cy="335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21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1478957"/>
            <a:ext cx="10335759" cy="3489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effectLst/>
              <a:latin typeface="+mn-lt"/>
              <a:ea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Coherence proxy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64BE6A1-EC06-AC11-F092-BED31F58BF5F}"/>
                  </a:ext>
                </a:extLst>
              </p:cNvPr>
              <p:cNvSpPr txBox="1"/>
              <p:nvPr/>
            </p:nvSpPr>
            <p:spPr>
              <a:xfrm>
                <a:off x="113758" y="974310"/>
                <a:ext cx="103543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Temporal contribution</a:t>
                </a:r>
                <a:r>
                  <a:rPr lang="en-GB" sz="2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800" baseline="-25000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64BE6A1-EC06-AC11-F092-BED31F58B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58" y="974310"/>
                <a:ext cx="10354373" cy="954107"/>
              </a:xfrm>
              <a:prstGeom prst="rect">
                <a:avLst/>
              </a:prstGeom>
              <a:blipFill>
                <a:blip r:embed="rId8"/>
                <a:stretch>
                  <a:fillRect l="-1225" t="-65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age 20">
            <a:extLst>
              <a:ext uri="{FF2B5EF4-FFF2-40B4-BE49-F238E27FC236}">
                <a16:creationId xmlns:a16="http://schemas.microsoft.com/office/drawing/2014/main" id="{C1C7442C-416E-0BFE-8084-7CB49E3CF90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613" t="75623" r="33434" b="593"/>
          <a:stretch/>
        </p:blipFill>
        <p:spPr>
          <a:xfrm>
            <a:off x="8761043" y="2833200"/>
            <a:ext cx="2774068" cy="229789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2404D9EA-21BB-732D-C7D7-F3E0DE8DECB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782" t="51044" r="33266" b="25318"/>
          <a:stretch/>
        </p:blipFill>
        <p:spPr>
          <a:xfrm>
            <a:off x="5835600" y="2833200"/>
            <a:ext cx="2774068" cy="228369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B7C15AF-1394-8EC3-5B7C-3697693039E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33" t="32988" r="51279" b="52680"/>
          <a:stretch/>
        </p:blipFill>
        <p:spPr>
          <a:xfrm>
            <a:off x="255600" y="3232800"/>
            <a:ext cx="4833495" cy="16637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C84A214D-88FB-6E12-CB7B-EDB351D4610D}"/>
                  </a:ext>
                </a:extLst>
              </p:cNvPr>
              <p:cNvSpPr txBox="1"/>
              <p:nvPr/>
            </p:nvSpPr>
            <p:spPr>
              <a:xfrm>
                <a:off x="419725" y="1787447"/>
                <a:ext cx="3582649" cy="386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  <m:t>𝑥𝑐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  <m:t>𝑛𝑐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𝑛𝑐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C84A214D-88FB-6E12-CB7B-EDB351D46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25" y="1787447"/>
                <a:ext cx="3582649" cy="3864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164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1478957"/>
            <a:ext cx="10335759" cy="3489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effectLst/>
              <a:latin typeface="+mn-lt"/>
              <a:ea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Coherence proxy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64BE6A1-EC06-AC11-F092-BED31F58BF5F}"/>
                  </a:ext>
                </a:extLst>
              </p:cNvPr>
              <p:cNvSpPr txBox="1"/>
              <p:nvPr/>
            </p:nvSpPr>
            <p:spPr>
              <a:xfrm>
                <a:off x="113758" y="974310"/>
                <a:ext cx="103543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 Spatial contribution</a:t>
                </a:r>
                <a:r>
                  <a:rPr lang="en-GB" sz="2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2800" baseline="-25000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64BE6A1-EC06-AC11-F092-BED31F58B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58" y="974310"/>
                <a:ext cx="10354373" cy="954107"/>
              </a:xfrm>
              <a:prstGeom prst="rect">
                <a:avLst/>
              </a:prstGeom>
              <a:blipFill>
                <a:blip r:embed="rId8"/>
                <a:stretch>
                  <a:fillRect l="-490" t="-65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age 20">
            <a:extLst>
              <a:ext uri="{FF2B5EF4-FFF2-40B4-BE49-F238E27FC236}">
                <a16:creationId xmlns:a16="http://schemas.microsoft.com/office/drawing/2014/main" id="{C1C7442C-416E-0BFE-8084-7CB49E3CF90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667" t="75832" r="1028" b="384"/>
          <a:stretch/>
        </p:blipFill>
        <p:spPr>
          <a:xfrm>
            <a:off x="8768538" y="2833200"/>
            <a:ext cx="2719544" cy="229789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2404D9EA-21BB-732D-C7D7-F3E0DE8DECB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782" t="51044" r="33266" b="25318"/>
          <a:stretch/>
        </p:blipFill>
        <p:spPr>
          <a:xfrm>
            <a:off x="5834765" y="2833200"/>
            <a:ext cx="2774068" cy="228369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B7C15AF-1394-8EC3-5B7C-3697693039E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283" t="32113" r="1929" b="52644"/>
          <a:stretch/>
        </p:blipFill>
        <p:spPr>
          <a:xfrm>
            <a:off x="262328" y="3232800"/>
            <a:ext cx="4833495" cy="1769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C84A214D-88FB-6E12-CB7B-EDB351D4610D}"/>
                  </a:ext>
                </a:extLst>
              </p:cNvPr>
              <p:cNvSpPr txBox="1"/>
              <p:nvPr/>
            </p:nvSpPr>
            <p:spPr>
              <a:xfrm>
                <a:off x="419725" y="1787447"/>
                <a:ext cx="3582649" cy="386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  <m:t>𝑥𝑐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  <m:t>𝑛𝑐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𝑛𝑐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C84A214D-88FB-6E12-CB7B-EDB351D46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25" y="1787447"/>
                <a:ext cx="3582649" cy="3864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291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564AC6F1-D9AF-464A-CEA7-B3C01A93C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29" b="25683"/>
          <a:stretch/>
        </p:blipFill>
        <p:spPr>
          <a:xfrm>
            <a:off x="144164" y="1962031"/>
            <a:ext cx="11959806" cy="3210188"/>
          </a:xfrm>
          <a:prstGeom prst="rect">
            <a:avLst/>
          </a:prstGeom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AC2FD1F8-16BC-EA1B-8D78-2DF4F8AAADE1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Coherence proxy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2D4C0ECB-E39E-5589-140C-C53A2CE5B326}"/>
                  </a:ext>
                </a:extLst>
              </p:cNvPr>
              <p:cNvSpPr txBox="1"/>
              <p:nvPr/>
            </p:nvSpPr>
            <p:spPr>
              <a:xfrm>
                <a:off x="113758" y="974310"/>
                <a:ext cx="103543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/>
                  <a:t>Coherence</a:t>
                </a:r>
                <a:r>
                  <a:rPr lang="fr-FR" sz="2800" dirty="0"/>
                  <a:t> Vs </a:t>
                </a:r>
                <a:r>
                  <a:rPr lang="fr-FR" sz="2800" dirty="0" err="1"/>
                  <a:t>Coherence</a:t>
                </a:r>
                <a:r>
                  <a:rPr lang="fr-FR" sz="2800" dirty="0"/>
                  <a:t> Proxy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2D4C0ECB-E39E-5589-140C-C53A2CE5B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58" y="974310"/>
                <a:ext cx="10354373" cy="523220"/>
              </a:xfrm>
              <a:prstGeom prst="rect">
                <a:avLst/>
              </a:prstGeom>
              <a:blipFill>
                <a:blip r:embed="rId9"/>
                <a:stretch>
                  <a:fillRect l="-1225" t="-11628" b="-279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61590F1-A138-2901-A257-900E3F56EE70}"/>
                  </a:ext>
                </a:extLst>
              </p:cNvPr>
              <p:cNvSpPr txBox="1"/>
              <p:nvPr/>
            </p:nvSpPr>
            <p:spPr>
              <a:xfrm>
                <a:off x="453632" y="5318490"/>
                <a:ext cx="473689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61590F1-A138-2901-A257-900E3F56E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32" y="5318490"/>
                <a:ext cx="4736892" cy="430887"/>
              </a:xfrm>
              <a:prstGeom prst="rect">
                <a:avLst/>
              </a:prstGeom>
              <a:blipFill>
                <a:blip r:embed="rId10"/>
                <a:stretch>
                  <a:fillRect t="-8571" b="-3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FF5502A5-9FA1-EAE1-36EB-FF410F6107D2}"/>
              </a:ext>
            </a:extLst>
          </p:cNvPr>
          <p:cNvSpPr txBox="1"/>
          <p:nvPr/>
        </p:nvSpPr>
        <p:spPr>
          <a:xfrm>
            <a:off x="837737" y="5809699"/>
            <a:ext cx="8178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a, b and c are inverted using a calibration subset of coherence values for a list of pairs.</a:t>
            </a:r>
          </a:p>
        </p:txBody>
      </p:sp>
    </p:spTree>
    <p:extLst>
      <p:ext uri="{BB962C8B-B14F-4D97-AF65-F5344CB8AC3E}">
        <p14:creationId xmlns:p14="http://schemas.microsoft.com/office/powerpoint/2010/main" val="1602690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1109328"/>
            <a:ext cx="10335759" cy="4518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 sz="2800" b="1" dirty="0">
                <a:latin typeface="+mn-lt"/>
              </a:rPr>
              <a:t>User need to chose BT</a:t>
            </a:r>
            <a:r>
              <a:rPr lang="nl-BE" sz="2800" b="1" baseline="-25000" dirty="0">
                <a:latin typeface="+mn-lt"/>
              </a:rPr>
              <a:t>max</a:t>
            </a:r>
            <a:r>
              <a:rPr lang="nl-BE" sz="2800" b="1" dirty="0">
                <a:latin typeface="+mn-lt"/>
              </a:rPr>
              <a:t> and BP</a:t>
            </a:r>
            <a:r>
              <a:rPr lang="nl-BE" sz="2800" b="1" baseline="-25000" dirty="0">
                <a:latin typeface="+mn-lt"/>
              </a:rPr>
              <a:t>max</a:t>
            </a:r>
            <a:r>
              <a:rPr lang="nl-BE" sz="2800" b="1" dirty="0">
                <a:latin typeface="+mn-lt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Pair Selection Principle in </a:t>
            </a:r>
            <a:r>
              <a:rPr lang="en-GB" sz="2800" b="1" i="0" u="none" strike="noStrike" dirty="0" err="1">
                <a:solidFill>
                  <a:schemeClr val="bg1"/>
                </a:solidFill>
                <a:effectLst/>
                <a:latin typeface="Helvetica" pitchFamily="2" charset="0"/>
              </a:rPr>
              <a:t>AMSTer</a:t>
            </a: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 Toolbox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E32DF4-55A9-9622-7D26-D33AECA341FF}"/>
              </a:ext>
            </a:extLst>
          </p:cNvPr>
          <p:cNvSpPr txBox="1">
            <a:spLocks noChangeArrowheads="1"/>
          </p:cNvSpPr>
          <p:nvPr/>
        </p:nvSpPr>
        <p:spPr>
          <a:xfrm>
            <a:off x="542440" y="1364950"/>
            <a:ext cx="11649560" cy="1457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 sz="2800" b="1" dirty="0">
                <a:latin typeface="+mn-lt"/>
              </a:rPr>
              <a:t>Short baselines = better coherence             Long baselines = better connectivity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ABF4412-44C2-C988-436F-77BD4C311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36" b="5506"/>
          <a:stretch/>
        </p:blipFill>
        <p:spPr>
          <a:xfrm>
            <a:off x="6970714" y="2597150"/>
            <a:ext cx="2355850" cy="150495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C83E933-6C2C-BD51-3FC9-CB0D75D5C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6" b="5506"/>
          <a:stretch/>
        </p:blipFill>
        <p:spPr>
          <a:xfrm>
            <a:off x="9524303" y="2597150"/>
            <a:ext cx="2355850" cy="150495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ABE1CF6-30D8-29F0-6220-A1F5118BA5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62" b="5280"/>
          <a:stretch/>
        </p:blipFill>
        <p:spPr>
          <a:xfrm>
            <a:off x="6970714" y="4669658"/>
            <a:ext cx="2355850" cy="150495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BA980363-CFCD-B88D-357D-B8680CD849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62" b="5280"/>
          <a:stretch/>
        </p:blipFill>
        <p:spPr>
          <a:xfrm>
            <a:off x="9524303" y="4669658"/>
            <a:ext cx="2355850" cy="150495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56978F4-CC4F-D5F3-2C4E-43FFED611A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4809"/>
          <a:stretch/>
        </p:blipFill>
        <p:spPr>
          <a:xfrm>
            <a:off x="1299768" y="2780867"/>
            <a:ext cx="2060841" cy="245314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57A8AA3-7ADB-ACCA-92C8-6E41E890B3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4809"/>
          <a:stretch/>
        </p:blipFill>
        <p:spPr>
          <a:xfrm>
            <a:off x="3411538" y="2780867"/>
            <a:ext cx="2060841" cy="2453140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5CDC772E-12CD-004A-F45A-43A79F31FC6B}"/>
              </a:ext>
            </a:extLst>
          </p:cNvPr>
          <p:cNvSpPr txBox="1"/>
          <p:nvPr/>
        </p:nvSpPr>
        <p:spPr>
          <a:xfrm>
            <a:off x="1663438" y="5266100"/>
            <a:ext cx="1371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b="1" dirty="0">
                <a:latin typeface="+mn-lt"/>
              </a:rPr>
              <a:t>BT = 12 days</a:t>
            </a:r>
            <a:endParaRPr lang="en-GB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725A4F7-799F-B3A5-8515-B1EEC0F7A7C9}"/>
              </a:ext>
            </a:extLst>
          </p:cNvPr>
          <p:cNvSpPr txBox="1"/>
          <p:nvPr/>
        </p:nvSpPr>
        <p:spPr>
          <a:xfrm>
            <a:off x="3756027" y="5266100"/>
            <a:ext cx="1371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b="1" dirty="0">
                <a:latin typeface="+mn-lt"/>
              </a:rPr>
              <a:t>BT = 72 days</a:t>
            </a:r>
            <a:endParaRPr lang="en-GB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6DCC344-06D3-7F97-6D60-80866065DED4}"/>
              </a:ext>
            </a:extLst>
          </p:cNvPr>
          <p:cNvSpPr txBox="1"/>
          <p:nvPr/>
        </p:nvSpPr>
        <p:spPr>
          <a:xfrm>
            <a:off x="6992111" y="2349814"/>
            <a:ext cx="3194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400" b="1" dirty="0">
                <a:latin typeface="+mn-lt"/>
              </a:rPr>
              <a:t>BT</a:t>
            </a:r>
            <a:r>
              <a:rPr lang="nl-BE" sz="1400" b="1" baseline="-25000" dirty="0">
                <a:latin typeface="+mn-lt"/>
              </a:rPr>
              <a:t>max</a:t>
            </a:r>
            <a:r>
              <a:rPr lang="nl-BE" sz="1400" b="1" dirty="0">
                <a:latin typeface="+mn-lt"/>
              </a:rPr>
              <a:t> = 20 days ; BP</a:t>
            </a:r>
            <a:r>
              <a:rPr lang="nl-BE" sz="1400" b="1" baseline="-25000" dirty="0">
                <a:latin typeface="+mn-lt"/>
              </a:rPr>
              <a:t>max</a:t>
            </a:r>
            <a:r>
              <a:rPr lang="nl-BE" sz="1400" b="1" dirty="0">
                <a:latin typeface="+mn-lt"/>
              </a:rPr>
              <a:t> = 20m</a:t>
            </a:r>
            <a:endParaRPr lang="en-GB" sz="1400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92C8F8F-C81E-341D-BC00-22776E9DC820}"/>
              </a:ext>
            </a:extLst>
          </p:cNvPr>
          <p:cNvSpPr txBox="1"/>
          <p:nvPr/>
        </p:nvSpPr>
        <p:spPr>
          <a:xfrm>
            <a:off x="9559794" y="2349814"/>
            <a:ext cx="3194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400" b="1" dirty="0">
                <a:latin typeface="+mn-lt"/>
              </a:rPr>
              <a:t>BT</a:t>
            </a:r>
            <a:r>
              <a:rPr lang="nl-BE" sz="1400" b="1" baseline="-25000" dirty="0">
                <a:latin typeface="+mn-lt"/>
              </a:rPr>
              <a:t>max</a:t>
            </a:r>
            <a:r>
              <a:rPr lang="nl-BE" sz="1400" b="1" dirty="0">
                <a:latin typeface="+mn-lt"/>
              </a:rPr>
              <a:t> = 50 days ; BP</a:t>
            </a:r>
            <a:r>
              <a:rPr lang="nl-BE" sz="1400" b="1" baseline="-25000" dirty="0">
                <a:latin typeface="+mn-lt"/>
              </a:rPr>
              <a:t>max</a:t>
            </a:r>
            <a:r>
              <a:rPr lang="nl-BE" sz="1400" b="1" dirty="0">
                <a:latin typeface="+mn-lt"/>
              </a:rPr>
              <a:t> = 50m</a:t>
            </a:r>
            <a:endParaRPr lang="en-GB" sz="1400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F1FD5BD-D798-2AF4-5D13-6AB17315E03A}"/>
              </a:ext>
            </a:extLst>
          </p:cNvPr>
          <p:cNvSpPr txBox="1"/>
          <p:nvPr/>
        </p:nvSpPr>
        <p:spPr>
          <a:xfrm>
            <a:off x="6992111" y="4405046"/>
            <a:ext cx="3194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400" b="1" dirty="0">
                <a:latin typeface="+mn-lt"/>
              </a:rPr>
              <a:t>BT</a:t>
            </a:r>
            <a:r>
              <a:rPr lang="nl-BE" sz="1400" b="1" baseline="-25000" dirty="0">
                <a:latin typeface="+mn-lt"/>
              </a:rPr>
              <a:t>max</a:t>
            </a:r>
            <a:r>
              <a:rPr lang="nl-BE" sz="1400" b="1" dirty="0">
                <a:latin typeface="+mn-lt"/>
              </a:rPr>
              <a:t> = 70 days ; BP</a:t>
            </a:r>
            <a:r>
              <a:rPr lang="nl-BE" sz="1400" b="1" baseline="-25000" dirty="0">
                <a:latin typeface="+mn-lt"/>
              </a:rPr>
              <a:t>max</a:t>
            </a:r>
            <a:r>
              <a:rPr lang="nl-BE" sz="1400" b="1" dirty="0">
                <a:latin typeface="+mn-lt"/>
              </a:rPr>
              <a:t> = 70m</a:t>
            </a:r>
            <a:endParaRPr lang="en-GB" sz="1400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47274E2-C1A4-8097-05A0-975D2857703D}"/>
              </a:ext>
            </a:extLst>
          </p:cNvPr>
          <p:cNvSpPr txBox="1"/>
          <p:nvPr/>
        </p:nvSpPr>
        <p:spPr>
          <a:xfrm>
            <a:off x="9559794" y="4405046"/>
            <a:ext cx="3194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400" b="1" dirty="0">
                <a:latin typeface="+mn-lt"/>
              </a:rPr>
              <a:t>BT</a:t>
            </a:r>
            <a:r>
              <a:rPr lang="nl-BE" sz="1400" b="1" baseline="-25000" dirty="0">
                <a:latin typeface="+mn-lt"/>
              </a:rPr>
              <a:t>max</a:t>
            </a:r>
            <a:r>
              <a:rPr lang="nl-BE" sz="1400" b="1" dirty="0">
                <a:latin typeface="+mn-lt"/>
              </a:rPr>
              <a:t> = 75 days ; BP</a:t>
            </a:r>
            <a:r>
              <a:rPr lang="nl-BE" sz="1400" b="1" baseline="-25000" dirty="0">
                <a:latin typeface="+mn-lt"/>
              </a:rPr>
              <a:t>max</a:t>
            </a:r>
            <a:r>
              <a:rPr lang="nl-BE" sz="1400" b="1" dirty="0">
                <a:latin typeface="+mn-lt"/>
              </a:rPr>
              <a:t> = 75m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38650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Some results 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7910121C-5D2D-764F-8963-AF18968A18A6}"/>
              </a:ext>
            </a:extLst>
          </p:cNvPr>
          <p:cNvGrpSpPr/>
          <p:nvPr/>
        </p:nvGrpSpPr>
        <p:grpSpPr>
          <a:xfrm>
            <a:off x="1608439" y="946100"/>
            <a:ext cx="8374680" cy="5578861"/>
            <a:chOff x="266818" y="1163692"/>
            <a:chExt cx="4521200" cy="2927663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D93CF44-C603-3DC8-CBA4-1D08CA5CCE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11" t="14499" r="93076" b="81399"/>
            <a:stretch/>
          </p:blipFill>
          <p:spPr>
            <a:xfrm>
              <a:off x="397474" y="1567090"/>
              <a:ext cx="172387" cy="269824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0BACC31D-2E21-7A8A-FA86-04F9F5542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743"/>
            <a:stretch/>
          </p:blipFill>
          <p:spPr>
            <a:xfrm>
              <a:off x="266818" y="2166674"/>
              <a:ext cx="4521200" cy="1924681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D59E7F5-C6B4-0D37-F5D6-EC1C82A72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37" t="1449" r="3976" b="84313"/>
            <a:stretch/>
          </p:blipFill>
          <p:spPr>
            <a:xfrm>
              <a:off x="569861" y="1163692"/>
              <a:ext cx="4032354" cy="936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6622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Some results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8124885-8FC2-53DD-A988-D390271C03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01"/>
          <a:stretch/>
        </p:blipFill>
        <p:spPr>
          <a:xfrm>
            <a:off x="5741917" y="1324934"/>
            <a:ext cx="6337048" cy="462923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6D628B7-E279-83FB-3CDD-F2147C8E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9" y="978367"/>
            <a:ext cx="5575300" cy="32004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82F3ED7-5208-ADD1-B2E5-409720738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999"/>
          <a:stretch/>
        </p:blipFill>
        <p:spPr>
          <a:xfrm>
            <a:off x="66289" y="1075081"/>
            <a:ext cx="5675628" cy="449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63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Some results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6D628B7-E279-83FB-3CDD-F2147C8E6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42" y="964264"/>
            <a:ext cx="9243388" cy="5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1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The optimization toolbox practically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D39ABE0-26CE-43ED-2AB3-8BB20D33B6E1}"/>
              </a:ext>
            </a:extLst>
          </p:cNvPr>
          <p:cNvSpPr txBox="1"/>
          <p:nvPr/>
        </p:nvSpPr>
        <p:spPr>
          <a:xfrm>
            <a:off x="917566" y="1209188"/>
            <a:ext cx="5476243" cy="4308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Exercise part 1: Install </a:t>
            </a:r>
          </a:p>
          <a:p>
            <a:r>
              <a:rPr lang="en-GB" sz="1600" dirty="0"/>
              <a:t>Copy </a:t>
            </a:r>
            <a:r>
              <a:rPr lang="en-GB" sz="1600" dirty="0" err="1">
                <a:solidFill>
                  <a:srgbClr val="0070C0"/>
                </a:solidFill>
              </a:rPr>
              <a:t>optimtoolbox.zip</a:t>
            </a:r>
            <a:r>
              <a:rPr lang="en-GB" sz="1600" dirty="0">
                <a:solidFill>
                  <a:srgbClr val="0070C0"/>
                </a:solidFill>
              </a:rPr>
              <a:t> </a:t>
            </a:r>
            <a:r>
              <a:rPr lang="en-GB" sz="1600" dirty="0"/>
              <a:t>in  </a:t>
            </a:r>
            <a:r>
              <a:rPr lang="en-GB" sz="1600" dirty="0">
                <a:solidFill>
                  <a:srgbClr val="00B050"/>
                </a:solidFill>
              </a:rPr>
              <a:t>$HOME/SAR/</a:t>
            </a:r>
            <a:r>
              <a:rPr lang="en-GB" sz="1600" dirty="0" err="1">
                <a:solidFill>
                  <a:srgbClr val="00B050"/>
                </a:solidFill>
              </a:rPr>
              <a:t>AMSTer</a:t>
            </a:r>
            <a:endParaRPr lang="en-GB" sz="1600" dirty="0">
              <a:solidFill>
                <a:srgbClr val="00B050"/>
              </a:solidFill>
            </a:endParaRPr>
          </a:p>
          <a:p>
            <a:r>
              <a:rPr lang="en-GB" sz="1600" dirty="0"/>
              <a:t>Open a terminal : </a:t>
            </a:r>
          </a:p>
          <a:p>
            <a:r>
              <a:rPr lang="en-GB" sz="1600" dirty="0"/>
              <a:t>	</a:t>
            </a:r>
            <a:r>
              <a:rPr lang="en-GB" sz="1600" b="1" i="1" dirty="0"/>
              <a:t>cd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00B050"/>
                </a:solidFill>
              </a:rPr>
              <a:t>$HOME/SAR/</a:t>
            </a:r>
            <a:r>
              <a:rPr lang="en-GB" sz="1600" dirty="0" err="1">
                <a:solidFill>
                  <a:srgbClr val="00B050"/>
                </a:solidFill>
              </a:rPr>
              <a:t>AMSTer</a:t>
            </a:r>
            <a:endParaRPr lang="en-GB" sz="1600" dirty="0"/>
          </a:p>
          <a:p>
            <a:r>
              <a:rPr lang="en-GB" sz="1600" dirty="0"/>
              <a:t>	</a:t>
            </a:r>
            <a:r>
              <a:rPr lang="en-GB" sz="1600" b="1" i="1" dirty="0"/>
              <a:t>unzip</a:t>
            </a:r>
            <a:r>
              <a:rPr lang="en-GB" sz="1600" dirty="0"/>
              <a:t> </a:t>
            </a:r>
            <a:r>
              <a:rPr lang="en-GB" sz="1600" dirty="0" err="1">
                <a:solidFill>
                  <a:srgbClr val="0070C0"/>
                </a:solidFill>
              </a:rPr>
              <a:t>optimtoolbox.zip</a:t>
            </a:r>
            <a:endParaRPr lang="en-GB" sz="1600" dirty="0">
              <a:solidFill>
                <a:srgbClr val="0070C0"/>
              </a:solidFill>
            </a:endParaRPr>
          </a:p>
          <a:p>
            <a:r>
              <a:rPr lang="en-GB" sz="1600" dirty="0"/>
              <a:t>	</a:t>
            </a:r>
            <a:r>
              <a:rPr lang="en-GB" sz="1600" b="1" i="1" dirty="0" err="1"/>
              <a:t>chmod</a:t>
            </a:r>
            <a:r>
              <a:rPr lang="en-GB" sz="1600" b="1" i="1" dirty="0"/>
              <a:t> </a:t>
            </a:r>
            <a:r>
              <a:rPr lang="en-GB" sz="1600" b="1" i="1" dirty="0" err="1"/>
              <a:t>u+x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00B050"/>
                </a:solidFill>
              </a:rPr>
              <a:t>$HOME/SAR/</a:t>
            </a:r>
            <a:r>
              <a:rPr lang="en-GB" sz="1600" dirty="0" err="1">
                <a:solidFill>
                  <a:srgbClr val="00B050"/>
                </a:solidFill>
              </a:rPr>
              <a:t>AMSTer</a:t>
            </a:r>
            <a:r>
              <a:rPr lang="en-GB" sz="1600" dirty="0">
                <a:solidFill>
                  <a:srgbClr val="00B050"/>
                </a:solidFill>
              </a:rPr>
              <a:t>/</a:t>
            </a:r>
            <a:r>
              <a:rPr lang="en-GB" sz="1600" dirty="0" err="1">
                <a:solidFill>
                  <a:srgbClr val="00B050"/>
                </a:solidFill>
              </a:rPr>
              <a:t>optimtoolbox</a:t>
            </a:r>
            <a:r>
              <a:rPr lang="en-GB" sz="1600" dirty="0">
                <a:solidFill>
                  <a:srgbClr val="00B050"/>
                </a:solidFill>
              </a:rPr>
              <a:t>/</a:t>
            </a:r>
            <a:r>
              <a:rPr lang="en-GB" sz="1600" dirty="0">
                <a:solidFill>
                  <a:srgbClr val="0070C0"/>
                </a:solidFill>
              </a:rPr>
              <a:t>*.</a:t>
            </a:r>
            <a:r>
              <a:rPr lang="en-GB" sz="1600" dirty="0" err="1">
                <a:solidFill>
                  <a:srgbClr val="0070C0"/>
                </a:solidFill>
              </a:rPr>
              <a:t>py</a:t>
            </a:r>
            <a:endParaRPr lang="en-GB" sz="1600" dirty="0">
              <a:solidFill>
                <a:srgbClr val="0070C0"/>
              </a:solidFill>
            </a:endParaRPr>
          </a:p>
          <a:p>
            <a:r>
              <a:rPr lang="en-GB" sz="1600" dirty="0"/>
              <a:t> 	</a:t>
            </a:r>
            <a:r>
              <a:rPr lang="en-GB" sz="1600" b="1" i="1" dirty="0" err="1"/>
              <a:t>chmod</a:t>
            </a:r>
            <a:r>
              <a:rPr lang="en-GB" sz="1600" b="1" i="1" dirty="0"/>
              <a:t> </a:t>
            </a:r>
            <a:r>
              <a:rPr lang="en-GB" sz="1600" b="1" i="1" dirty="0" err="1"/>
              <a:t>u+x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00B050"/>
                </a:solidFill>
              </a:rPr>
              <a:t>$HOME/SAR/</a:t>
            </a:r>
            <a:r>
              <a:rPr lang="en-GB" sz="1600" dirty="0" err="1">
                <a:solidFill>
                  <a:srgbClr val="00B050"/>
                </a:solidFill>
              </a:rPr>
              <a:t>AMSTer</a:t>
            </a:r>
            <a:r>
              <a:rPr lang="en-GB" sz="1600" dirty="0">
                <a:solidFill>
                  <a:srgbClr val="00B050"/>
                </a:solidFill>
              </a:rPr>
              <a:t>/</a:t>
            </a:r>
            <a:r>
              <a:rPr lang="en-GB" sz="1600" dirty="0" err="1">
                <a:solidFill>
                  <a:srgbClr val="00B050"/>
                </a:solidFill>
              </a:rPr>
              <a:t>optimtoolbox</a:t>
            </a:r>
            <a:r>
              <a:rPr lang="en-GB" sz="1600" dirty="0">
                <a:solidFill>
                  <a:srgbClr val="00B050"/>
                </a:solidFill>
              </a:rPr>
              <a:t>/</a:t>
            </a:r>
            <a:r>
              <a:rPr lang="en-GB" sz="1600" dirty="0">
                <a:solidFill>
                  <a:srgbClr val="0070C0"/>
                </a:solidFill>
              </a:rPr>
              <a:t>*.</a:t>
            </a:r>
            <a:r>
              <a:rPr lang="en-GB" sz="1600" dirty="0" err="1">
                <a:solidFill>
                  <a:srgbClr val="0070C0"/>
                </a:solidFill>
              </a:rPr>
              <a:t>sh</a:t>
            </a:r>
            <a:endParaRPr lang="en-GB" sz="1600" dirty="0">
              <a:solidFill>
                <a:srgbClr val="0070C0"/>
              </a:solidFill>
            </a:endParaRPr>
          </a:p>
          <a:p>
            <a:r>
              <a:rPr lang="en-GB" sz="1600" dirty="0"/>
              <a:t>	</a:t>
            </a:r>
            <a:r>
              <a:rPr lang="en-GB" sz="1600" b="1" i="1" dirty="0"/>
              <a:t>cd</a:t>
            </a:r>
            <a:r>
              <a:rPr lang="en-GB" sz="1600" dirty="0"/>
              <a:t> </a:t>
            </a:r>
          </a:p>
          <a:p>
            <a:r>
              <a:rPr lang="en-GB" sz="1600" dirty="0"/>
              <a:t>	</a:t>
            </a:r>
            <a:r>
              <a:rPr lang="en-GB" sz="1600" b="1" i="1" dirty="0"/>
              <a:t>edit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0070C0"/>
                </a:solidFill>
              </a:rPr>
              <a:t>.</a:t>
            </a:r>
            <a:r>
              <a:rPr lang="en-GB" sz="1600" dirty="0" err="1">
                <a:solidFill>
                  <a:srgbClr val="0070C0"/>
                </a:solidFill>
              </a:rPr>
              <a:t>bashrc</a:t>
            </a:r>
            <a:endParaRPr lang="en-GB" sz="1600" dirty="0">
              <a:solidFill>
                <a:srgbClr val="0070C0"/>
              </a:solidFill>
            </a:endParaRPr>
          </a:p>
          <a:p>
            <a:endParaRPr lang="en-GB" sz="1600" dirty="0"/>
          </a:p>
          <a:p>
            <a:r>
              <a:rPr lang="en-GB" sz="1600" dirty="0"/>
              <a:t>Add line :</a:t>
            </a:r>
          </a:p>
          <a:p>
            <a:r>
              <a:rPr lang="en-GB" sz="1600" dirty="0"/>
              <a:t>	PATH=$PATH</a:t>
            </a:r>
            <a:r>
              <a:rPr lang="en-GB" sz="1600" dirty="0">
                <a:solidFill>
                  <a:srgbClr val="00B050"/>
                </a:solidFill>
              </a:rPr>
              <a:t>:$HOME/SAR/</a:t>
            </a:r>
            <a:r>
              <a:rPr lang="en-GB" sz="1600" dirty="0" err="1">
                <a:solidFill>
                  <a:srgbClr val="00B050"/>
                </a:solidFill>
              </a:rPr>
              <a:t>AMSTer</a:t>
            </a:r>
            <a:r>
              <a:rPr lang="en-GB" sz="1600" dirty="0">
                <a:solidFill>
                  <a:srgbClr val="00B050"/>
                </a:solidFill>
              </a:rPr>
              <a:t>/</a:t>
            </a:r>
            <a:r>
              <a:rPr lang="en-GB" sz="1600" dirty="0" err="1">
                <a:solidFill>
                  <a:srgbClr val="00B050"/>
                </a:solidFill>
              </a:rPr>
              <a:t>optimtoolbox</a:t>
            </a:r>
            <a:endParaRPr lang="en-GB" sz="1600" dirty="0">
              <a:solidFill>
                <a:srgbClr val="00B050"/>
              </a:solidFill>
            </a:endParaRPr>
          </a:p>
          <a:p>
            <a:endParaRPr lang="en-GB" sz="1600" dirty="0"/>
          </a:p>
          <a:p>
            <a:r>
              <a:rPr lang="en-GB" sz="1600" dirty="0"/>
              <a:t>Save and quit text editor</a:t>
            </a:r>
          </a:p>
          <a:p>
            <a:endParaRPr lang="en-GB" sz="1600" dirty="0"/>
          </a:p>
          <a:p>
            <a:r>
              <a:rPr lang="en-GB" sz="1600" dirty="0"/>
              <a:t>In terminal :</a:t>
            </a:r>
          </a:p>
          <a:p>
            <a:r>
              <a:rPr lang="en-GB" sz="1600" dirty="0"/>
              <a:t>	</a:t>
            </a:r>
            <a:r>
              <a:rPr lang="en-GB" sz="1600" b="1" i="1" dirty="0"/>
              <a:t>source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0070C0"/>
                </a:solidFill>
              </a:rPr>
              <a:t>.</a:t>
            </a:r>
            <a:r>
              <a:rPr lang="en-GB" sz="1600" dirty="0" err="1">
                <a:solidFill>
                  <a:srgbClr val="0070C0"/>
                </a:solidFill>
              </a:rPr>
              <a:t>bashrc</a:t>
            </a:r>
            <a:r>
              <a:rPr lang="en-GB" sz="1600" dirty="0"/>
              <a:t> </a:t>
            </a:r>
            <a:endParaRPr lang="en-GB" sz="16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56444-B56B-6ED9-6306-274733B6A28A}"/>
              </a:ext>
            </a:extLst>
          </p:cNvPr>
          <p:cNvSpPr txBox="1"/>
          <p:nvPr/>
        </p:nvSpPr>
        <p:spPr>
          <a:xfrm rot="19889517">
            <a:off x="5241600" y="2525500"/>
            <a:ext cx="325363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Already done if installation performed with </a:t>
            </a:r>
            <a:r>
              <a:rPr lang="en-GB" b="1" i="1" dirty="0" err="1">
                <a:solidFill>
                  <a:srgbClr val="FF0000"/>
                </a:solidFill>
              </a:rPr>
              <a:t>AMSTer_install.sh</a:t>
            </a:r>
            <a:endParaRPr lang="en-GB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657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The optimization toolbox practically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D39ABE0-26CE-43ED-2AB3-8BB20D33B6E1}"/>
              </a:ext>
            </a:extLst>
          </p:cNvPr>
          <p:cNvSpPr txBox="1"/>
          <p:nvPr/>
        </p:nvSpPr>
        <p:spPr>
          <a:xfrm>
            <a:off x="917566" y="1209188"/>
            <a:ext cx="8435899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Exercise part 2: How to use </a:t>
            </a:r>
          </a:p>
          <a:p>
            <a:r>
              <a:rPr lang="en-GB" sz="1600" dirty="0"/>
              <a:t>- Prepare a </a:t>
            </a:r>
            <a:r>
              <a:rPr lang="en-GB" sz="1600" dirty="0" err="1"/>
              <a:t>kml</a:t>
            </a:r>
            <a:r>
              <a:rPr lang="en-GB" sz="1600" dirty="0"/>
              <a:t> defining your calibration ROI in </a:t>
            </a:r>
            <a:r>
              <a:rPr lang="en-GB" sz="1600" dirty="0">
                <a:solidFill>
                  <a:srgbClr val="00B050"/>
                </a:solidFill>
              </a:rPr>
              <a:t>$PATH_1650/</a:t>
            </a:r>
            <a:r>
              <a:rPr lang="en-GB" sz="1600" dirty="0" err="1">
                <a:solidFill>
                  <a:srgbClr val="00B050"/>
                </a:solidFill>
              </a:rPr>
              <a:t>kml</a:t>
            </a:r>
            <a:r>
              <a:rPr lang="en-GB" sz="1600" dirty="0">
                <a:solidFill>
                  <a:srgbClr val="00B050"/>
                </a:solidFill>
              </a:rPr>
              <a:t>/ARGENTINA/</a:t>
            </a:r>
            <a:r>
              <a:rPr lang="en-GB" sz="1600" dirty="0" err="1">
                <a:solidFill>
                  <a:srgbClr val="0070C0"/>
                </a:solidFill>
              </a:rPr>
              <a:t>Domuyo_Edifice.kml</a:t>
            </a:r>
            <a:r>
              <a:rPr lang="en-GB" sz="1600" dirty="0">
                <a:solidFill>
                  <a:srgbClr val="0070C0"/>
                </a:solidFill>
              </a:rPr>
              <a:t> </a:t>
            </a:r>
          </a:p>
          <a:p>
            <a:endParaRPr lang="en-GB" sz="1600" dirty="0"/>
          </a:p>
          <a:p>
            <a:r>
              <a:rPr lang="en-GB" sz="1600" dirty="0"/>
              <a:t>- Prepare Coherence table calibration</a:t>
            </a:r>
          </a:p>
          <a:p>
            <a:r>
              <a:rPr lang="en-GB" sz="1600" b="1" i="1" dirty="0"/>
              <a:t>	cd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00B050"/>
                </a:solidFill>
              </a:rPr>
              <a:t> $PATH_3601/SAR_MASSPROCESS/S1/ARG_DOMU_LAGUNA_A_18_SAMPLE/…</a:t>
            </a:r>
          </a:p>
          <a:p>
            <a:r>
              <a:rPr lang="en-GB" sz="1600" dirty="0">
                <a:solidFill>
                  <a:srgbClr val="00B050"/>
                </a:solidFill>
              </a:rPr>
              <a:t>	   …SMNoCrop_SM_20180512_Zoom1_ML4/Geocoded/</a:t>
            </a:r>
            <a:r>
              <a:rPr lang="en-GB" sz="1600" dirty="0" err="1">
                <a:solidFill>
                  <a:srgbClr val="00B050"/>
                </a:solidFill>
              </a:rPr>
              <a:t>Coh</a:t>
            </a:r>
            <a:endParaRPr lang="en-GB" sz="1600" dirty="0">
              <a:solidFill>
                <a:srgbClr val="00B050"/>
              </a:solidFill>
            </a:endParaRPr>
          </a:p>
          <a:p>
            <a:r>
              <a:rPr lang="en-GB" sz="1600" dirty="0"/>
              <a:t>	</a:t>
            </a:r>
            <a:r>
              <a:rPr lang="en-GB" sz="1600" b="1" i="1" dirty="0" err="1"/>
              <a:t>Baseline_Coh_Table.sh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00B050"/>
                </a:solidFill>
              </a:rPr>
              <a:t>$PATH_1650/</a:t>
            </a:r>
            <a:r>
              <a:rPr lang="en-GB" sz="1600" dirty="0" err="1">
                <a:solidFill>
                  <a:srgbClr val="00B050"/>
                </a:solidFill>
              </a:rPr>
              <a:t>kml</a:t>
            </a:r>
            <a:r>
              <a:rPr lang="en-GB" sz="1600" dirty="0">
                <a:solidFill>
                  <a:srgbClr val="00B050"/>
                </a:solidFill>
              </a:rPr>
              <a:t>/ARGENTINA/</a:t>
            </a:r>
            <a:r>
              <a:rPr lang="en-GB" sz="1600" dirty="0" err="1">
                <a:solidFill>
                  <a:srgbClr val="0070C0"/>
                </a:solidFill>
              </a:rPr>
              <a:t>Domuyo_Edifice.kml</a:t>
            </a:r>
            <a:r>
              <a:rPr lang="en-GB" sz="1600" dirty="0">
                <a:solidFill>
                  <a:srgbClr val="0070C0"/>
                </a:solidFill>
              </a:rPr>
              <a:t> </a:t>
            </a:r>
          </a:p>
          <a:p>
            <a:endParaRPr lang="en-GB" sz="1600" dirty="0">
              <a:solidFill>
                <a:srgbClr val="00B050"/>
              </a:solidFill>
            </a:endParaRPr>
          </a:p>
          <a:p>
            <a:r>
              <a:rPr lang="en-GB" sz="1600" dirty="0"/>
              <a:t>Output is a text file  in </a:t>
            </a:r>
            <a:r>
              <a:rPr lang="en-GB" sz="1600" dirty="0">
                <a:solidFill>
                  <a:srgbClr val="00B050"/>
                </a:solidFill>
              </a:rPr>
              <a:t>…/Geocoded/</a:t>
            </a:r>
            <a:r>
              <a:rPr lang="en-GB" sz="1600" dirty="0" err="1">
                <a:solidFill>
                  <a:srgbClr val="00B050"/>
                </a:solidFill>
              </a:rPr>
              <a:t>Coh</a:t>
            </a:r>
            <a:r>
              <a:rPr lang="en-GB" sz="1600" dirty="0">
                <a:solidFill>
                  <a:srgbClr val="00B050"/>
                </a:solidFill>
              </a:rPr>
              <a:t>/</a:t>
            </a:r>
            <a:r>
              <a:rPr lang="en-GB" sz="1600" dirty="0" err="1">
                <a:solidFill>
                  <a:srgbClr val="0070C0"/>
                </a:solidFill>
              </a:rPr>
              <a:t>Baseline_Coh_Table_Domuyo_Edifice.kml.txt</a:t>
            </a:r>
            <a:endParaRPr lang="en-GB" sz="1600" dirty="0">
              <a:solidFill>
                <a:srgbClr val="0070C0"/>
              </a:solidFill>
            </a:endParaRPr>
          </a:p>
          <a:p>
            <a:endParaRPr lang="en-GB" sz="1600" dirty="0"/>
          </a:p>
          <a:p>
            <a:endParaRPr lang="en-GB" sz="1600" dirty="0">
              <a:solidFill>
                <a:srgbClr val="00B050"/>
              </a:solidFill>
            </a:endParaRPr>
          </a:p>
          <a:p>
            <a:endParaRPr lang="en-GB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620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The optimization toolbox practically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D39ABE0-26CE-43ED-2AB3-8BB20D33B6E1}"/>
              </a:ext>
            </a:extLst>
          </p:cNvPr>
          <p:cNvSpPr txBox="1"/>
          <p:nvPr/>
        </p:nvSpPr>
        <p:spPr>
          <a:xfrm>
            <a:off x="167313" y="840717"/>
            <a:ext cx="1095446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Exercise part 2: How to use 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Optimize Pair table</a:t>
            </a:r>
          </a:p>
          <a:p>
            <a:r>
              <a:rPr lang="en-GB" sz="1600" b="1" i="1" dirty="0"/>
              <a:t>	cd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00B050"/>
                </a:solidFill>
              </a:rPr>
              <a:t> $PATH_1650/SAR_SM/MSBAS/ARGENTINE/set1</a:t>
            </a:r>
          </a:p>
          <a:p>
            <a:r>
              <a:rPr lang="en-GB" sz="1600" dirty="0"/>
              <a:t>	Check if </a:t>
            </a:r>
            <a:r>
              <a:rPr lang="en-GB" sz="1600" dirty="0" err="1">
                <a:solidFill>
                  <a:srgbClr val="0070C0"/>
                </a:solidFill>
              </a:rPr>
              <a:t>table.orig</a:t>
            </a:r>
            <a:r>
              <a:rPr lang="en-GB" sz="1600" dirty="0"/>
              <a:t> already exists</a:t>
            </a:r>
          </a:p>
          <a:p>
            <a:endParaRPr lang="en-GB" sz="1600" dirty="0"/>
          </a:p>
          <a:p>
            <a:r>
              <a:rPr lang="en-GB" sz="1600" dirty="0">
                <a:solidFill>
                  <a:srgbClr val="FF0000"/>
                </a:solidFill>
              </a:rPr>
              <a:t>Option 1 </a:t>
            </a:r>
            <a:r>
              <a:rPr lang="en-GB" sz="1600" dirty="0"/>
              <a:t>: Run using coherence values (4 arguments – same pairs in both tables)</a:t>
            </a:r>
          </a:p>
          <a:p>
            <a:r>
              <a:rPr lang="en-GB" sz="1600" b="1" i="1" dirty="0" err="1"/>
              <a:t>Run_optim_module.sh</a:t>
            </a:r>
            <a:r>
              <a:rPr lang="en-GB" sz="1600" b="1" i="1" dirty="0"/>
              <a:t> </a:t>
            </a:r>
            <a:r>
              <a:rPr lang="en-GB" sz="1600" dirty="0">
                <a:solidFill>
                  <a:srgbClr val="00B050"/>
                </a:solidFill>
              </a:rPr>
              <a:t>$PATH_1650/SAR_SM/MSBAS/…/</a:t>
            </a:r>
            <a:r>
              <a:rPr lang="en-GB" sz="1600" dirty="0" err="1">
                <a:solidFill>
                  <a:srgbClr val="00B050"/>
                </a:solidFill>
              </a:rPr>
              <a:t>seti</a:t>
            </a:r>
            <a:r>
              <a:rPr lang="en-GB" sz="1600" dirty="0">
                <a:solidFill>
                  <a:srgbClr val="00B050"/>
                </a:solidFill>
              </a:rPr>
              <a:t>/</a:t>
            </a:r>
            <a:r>
              <a:rPr lang="en-GB" sz="1600" dirty="0">
                <a:solidFill>
                  <a:srgbClr val="0070C0"/>
                </a:solidFill>
              </a:rPr>
              <a:t>table_0_BP_0_BT.txt</a:t>
            </a:r>
            <a:endParaRPr lang="en-GB" sz="1600" dirty="0"/>
          </a:p>
          <a:p>
            <a:r>
              <a:rPr lang="en-GB" sz="1600" dirty="0">
                <a:solidFill>
                  <a:srgbClr val="00B050"/>
                </a:solidFill>
              </a:rPr>
              <a:t>$PATH_3601/SAR_MASSPROCESS/…/Geocoded/</a:t>
            </a:r>
            <a:r>
              <a:rPr lang="en-GB" sz="1600" dirty="0" err="1">
                <a:solidFill>
                  <a:srgbClr val="00B050"/>
                </a:solidFill>
              </a:rPr>
              <a:t>Coh</a:t>
            </a:r>
            <a:r>
              <a:rPr lang="en-GB" sz="1600" dirty="0">
                <a:solidFill>
                  <a:srgbClr val="00B050"/>
                </a:solidFill>
              </a:rPr>
              <a:t>/</a:t>
            </a:r>
            <a:r>
              <a:rPr lang="en-GB" sz="1600" dirty="0" err="1">
                <a:solidFill>
                  <a:srgbClr val="0070C0"/>
                </a:solidFill>
              </a:rPr>
              <a:t>Baseline_Coh_Table_kml.txt</a:t>
            </a:r>
            <a:r>
              <a:rPr lang="en-GB" sz="1600" dirty="0">
                <a:solidFill>
                  <a:srgbClr val="0070C0"/>
                </a:solidFill>
              </a:rPr>
              <a:t>  </a:t>
            </a:r>
            <a:r>
              <a:rPr lang="en-GB" sz="1600" dirty="0" err="1"/>
              <a:t>optimdegree</a:t>
            </a:r>
            <a:r>
              <a:rPr lang="en-GB" sz="1600" dirty="0"/>
              <a:t>  </a:t>
            </a:r>
            <a:r>
              <a:rPr lang="en-GB" sz="1600" dirty="0" err="1"/>
              <a:t>coh_thres</a:t>
            </a:r>
            <a:endParaRPr lang="en-GB" sz="1600" dirty="0"/>
          </a:p>
          <a:p>
            <a:endParaRPr lang="en-GB" sz="1600" i="1" dirty="0"/>
          </a:p>
          <a:p>
            <a:r>
              <a:rPr lang="en-GB" sz="1600" i="1" dirty="0"/>
              <a:t>	Example : </a:t>
            </a:r>
          </a:p>
          <a:p>
            <a:r>
              <a:rPr lang="en-GB" sz="1600" b="1" i="1" dirty="0"/>
              <a:t>	</a:t>
            </a:r>
            <a:r>
              <a:rPr lang="en-GB" sz="1600" b="1" i="1" dirty="0" err="1"/>
              <a:t>Run_optim_module.sh</a:t>
            </a:r>
            <a:r>
              <a:rPr lang="en-GB" sz="1600" b="1" i="1" dirty="0"/>
              <a:t> </a:t>
            </a:r>
            <a:r>
              <a:rPr lang="en-GB" sz="1600" dirty="0">
                <a:solidFill>
                  <a:srgbClr val="00B050"/>
                </a:solidFill>
              </a:rPr>
              <a:t>$PATH_1650/SAR_SM/MSBAS/ARGENTINE/set1/</a:t>
            </a:r>
            <a:r>
              <a:rPr lang="en-GB" sz="1600" dirty="0">
                <a:solidFill>
                  <a:srgbClr val="0070C0"/>
                </a:solidFill>
              </a:rPr>
              <a:t>table_0_20_0_450.txt_For_Optim.txt</a:t>
            </a:r>
            <a:r>
              <a:rPr lang="en-GB" sz="1600" dirty="0"/>
              <a:t> </a:t>
            </a:r>
          </a:p>
          <a:p>
            <a:r>
              <a:rPr lang="en-GB" sz="1600" dirty="0">
                <a:solidFill>
                  <a:srgbClr val="00B050"/>
                </a:solidFill>
              </a:rPr>
              <a:t>	$PATH_3601/SAR_MASSPROCESS/S1/ARG_DOMU_LAGUNA_A_18_SAMPLE/SMNoCrop_SM_20180512_Zoom1_ML4…</a:t>
            </a:r>
          </a:p>
          <a:p>
            <a:r>
              <a:rPr lang="en-GB" sz="1600" dirty="0">
                <a:solidFill>
                  <a:srgbClr val="00B050"/>
                </a:solidFill>
              </a:rPr>
              <a:t>	…/Geocoded/</a:t>
            </a:r>
            <a:r>
              <a:rPr lang="en-GB" sz="1600" dirty="0" err="1">
                <a:solidFill>
                  <a:srgbClr val="00B050"/>
                </a:solidFill>
              </a:rPr>
              <a:t>Coh</a:t>
            </a:r>
            <a:r>
              <a:rPr lang="en-GB" sz="1600" dirty="0">
                <a:solidFill>
                  <a:srgbClr val="00B050"/>
                </a:solidFill>
              </a:rPr>
              <a:t>/</a:t>
            </a:r>
            <a:r>
              <a:rPr lang="en-GB" sz="1600" dirty="0" err="1">
                <a:solidFill>
                  <a:srgbClr val="0070C0"/>
                </a:solidFill>
              </a:rPr>
              <a:t>Baseline_Coh_Table_Domuyo_Edifice.kml.txt</a:t>
            </a:r>
            <a:r>
              <a:rPr lang="en-GB" sz="1600" dirty="0">
                <a:solidFill>
                  <a:srgbClr val="0070C0"/>
                </a:solidFill>
              </a:rPr>
              <a:t> </a:t>
            </a:r>
            <a:r>
              <a:rPr lang="en-GB" sz="1600" dirty="0"/>
              <a:t>3 0</a:t>
            </a:r>
          </a:p>
          <a:p>
            <a:endParaRPr lang="en-GB" sz="1600" dirty="0"/>
          </a:p>
          <a:p>
            <a:pPr marL="285750" indent="-285750">
              <a:buFontTx/>
              <a:buChar char="-"/>
            </a:pPr>
            <a:r>
              <a:rPr lang="en-GB" sz="1600" dirty="0"/>
              <a:t>Optimize Pair table</a:t>
            </a:r>
          </a:p>
          <a:p>
            <a:r>
              <a:rPr lang="en-GB" sz="1600" dirty="0"/>
              <a:t>	Output are </a:t>
            </a:r>
            <a:r>
              <a:rPr lang="en-GB" sz="1600" dirty="0" err="1"/>
              <a:t>textfiles</a:t>
            </a:r>
            <a:r>
              <a:rPr lang="en-GB" sz="1600" dirty="0"/>
              <a:t>  in </a:t>
            </a:r>
            <a:r>
              <a:rPr lang="en-GB" sz="1600" dirty="0">
                <a:solidFill>
                  <a:srgbClr val="00B050"/>
                </a:solidFill>
              </a:rPr>
              <a:t>$PATH_1650/SAR_SM/MSBAS/ARGENTINE/set1/</a:t>
            </a:r>
          </a:p>
          <a:p>
            <a:r>
              <a:rPr lang="en-GB" sz="1600" dirty="0">
                <a:solidFill>
                  <a:srgbClr val="00B050"/>
                </a:solidFill>
              </a:rPr>
              <a:t>		</a:t>
            </a:r>
            <a:r>
              <a:rPr lang="en-GB" sz="1600" dirty="0">
                <a:solidFill>
                  <a:srgbClr val="0070C0"/>
                </a:solidFill>
              </a:rPr>
              <a:t>table_0_20_0_450_listPR2rm4optim_3_th0.txt</a:t>
            </a:r>
          </a:p>
          <a:p>
            <a:r>
              <a:rPr lang="en-GB" sz="1600" dirty="0">
                <a:solidFill>
                  <a:srgbClr val="0070C0"/>
                </a:solidFill>
              </a:rPr>
              <a:t>		table_0_20_0_450_listPR2rm4optim_3_th0_optimized.txt</a:t>
            </a:r>
          </a:p>
          <a:p>
            <a:r>
              <a:rPr lang="en-GB" sz="1600" dirty="0">
                <a:solidFill>
                  <a:srgbClr val="0070C0"/>
                </a:solidFill>
              </a:rPr>
              <a:t>		table_0_20_0_450_orig.txt</a:t>
            </a:r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81694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The optimization toolbox practically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D39ABE0-26CE-43ED-2AB3-8BB20D33B6E1}"/>
                  </a:ext>
                </a:extLst>
              </p:cNvPr>
              <p:cNvSpPr txBox="1"/>
              <p:nvPr/>
            </p:nvSpPr>
            <p:spPr>
              <a:xfrm>
                <a:off x="167313" y="840717"/>
                <a:ext cx="11609423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Exercise part 2: How to use 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sz="1600" dirty="0"/>
                  <a:t>Optimize Pair table</a:t>
                </a:r>
              </a:p>
              <a:p>
                <a:r>
                  <a:rPr lang="en-GB" sz="1600" b="1" i="1" dirty="0"/>
                  <a:t>	cd</a:t>
                </a:r>
                <a:r>
                  <a:rPr lang="en-GB" sz="1600" dirty="0"/>
                  <a:t> </a:t>
                </a:r>
                <a:r>
                  <a:rPr lang="en-GB" sz="1600" dirty="0">
                    <a:solidFill>
                      <a:srgbClr val="00B050"/>
                    </a:solidFill>
                  </a:rPr>
                  <a:t> $PATH_1650/SAR_SM/MSBAS/ARGENTINE/set1</a:t>
                </a:r>
              </a:p>
              <a:p>
                <a:r>
                  <a:rPr lang="en-GB" sz="1600" dirty="0"/>
                  <a:t>	Check if </a:t>
                </a:r>
                <a:r>
                  <a:rPr lang="en-GB" sz="1600" dirty="0" err="1">
                    <a:solidFill>
                      <a:srgbClr val="0070C0"/>
                    </a:solidFill>
                  </a:rPr>
                  <a:t>table.orig</a:t>
                </a:r>
                <a:r>
                  <a:rPr lang="en-GB" sz="1600" dirty="0">
                    <a:solidFill>
                      <a:srgbClr val="0070C0"/>
                    </a:solidFill>
                  </a:rPr>
                  <a:t> </a:t>
                </a:r>
                <a:r>
                  <a:rPr lang="en-GB" sz="1600" dirty="0"/>
                  <a:t>already exists</a:t>
                </a:r>
              </a:p>
              <a:p>
                <a:endParaRPr lang="en-GB" sz="1600" dirty="0"/>
              </a:p>
              <a:p>
                <a:r>
                  <a:rPr lang="en-GB" sz="1600" dirty="0">
                    <a:solidFill>
                      <a:srgbClr val="FF0000"/>
                    </a:solidFill>
                  </a:rPr>
                  <a:t>Option 2 </a:t>
                </a:r>
                <a:r>
                  <a:rPr lang="en-GB" sz="1600" dirty="0"/>
                  <a:t>: Run using coherence proxy (10 arguments)</a:t>
                </a:r>
              </a:p>
              <a:p>
                <a:r>
                  <a:rPr lang="en-GB" sz="1600" b="1" i="1" dirty="0" err="1"/>
                  <a:t>Run_optim_module.sh</a:t>
                </a:r>
                <a:r>
                  <a:rPr lang="en-GB" sz="1600" b="1" i="1" dirty="0"/>
                  <a:t> </a:t>
                </a:r>
                <a:r>
                  <a:rPr lang="en-GB" sz="1600" dirty="0">
                    <a:solidFill>
                      <a:srgbClr val="00B050"/>
                    </a:solidFill>
                  </a:rPr>
                  <a:t>$PATH_1650/SAR_SM/MSBAS/…/</a:t>
                </a:r>
                <a:r>
                  <a:rPr lang="en-GB" sz="1600" dirty="0" err="1">
                    <a:solidFill>
                      <a:srgbClr val="00B050"/>
                    </a:solidFill>
                  </a:rPr>
                  <a:t>seti</a:t>
                </a:r>
                <a:r>
                  <a:rPr lang="en-GB" sz="1600" dirty="0">
                    <a:solidFill>
                      <a:srgbClr val="00B050"/>
                    </a:solidFill>
                  </a:rPr>
                  <a:t>/</a:t>
                </a:r>
                <a:r>
                  <a:rPr lang="en-GB" sz="1600" dirty="0">
                    <a:solidFill>
                      <a:srgbClr val="0070C0"/>
                    </a:solidFill>
                  </a:rPr>
                  <a:t>table_0_20_0_450.txt</a:t>
                </a:r>
                <a:r>
                  <a:rPr lang="en-GB" sz="1600" dirty="0">
                    <a:solidFill>
                      <a:srgbClr val="00B050"/>
                    </a:solidFill>
                  </a:rPr>
                  <a:t> </a:t>
                </a:r>
              </a:p>
              <a:p>
                <a:r>
                  <a:rPr lang="en-GB" sz="1600" dirty="0">
                    <a:solidFill>
                      <a:srgbClr val="00B050"/>
                    </a:solidFill>
                  </a:rPr>
                  <a:t>$PATH_3601/SAR_MASSPROCESS/…/Geocoded/</a:t>
                </a:r>
                <a:r>
                  <a:rPr lang="en-GB" sz="1600" dirty="0" err="1">
                    <a:solidFill>
                      <a:srgbClr val="00B050"/>
                    </a:solidFill>
                  </a:rPr>
                  <a:t>Coh</a:t>
                </a:r>
                <a:r>
                  <a:rPr lang="en-GB" sz="1600" dirty="0">
                    <a:solidFill>
                      <a:srgbClr val="00B050"/>
                    </a:solidFill>
                  </a:rPr>
                  <a:t>/</a:t>
                </a:r>
                <a:r>
                  <a:rPr lang="en-GB" sz="1600" dirty="0">
                    <a:solidFill>
                      <a:srgbClr val="0070C0"/>
                    </a:solidFill>
                  </a:rPr>
                  <a:t>Baseline_Coh_Table_.</a:t>
                </a:r>
                <a:r>
                  <a:rPr lang="en-GB" sz="1600" dirty="0" err="1">
                    <a:solidFill>
                      <a:srgbClr val="0070C0"/>
                    </a:solidFill>
                  </a:rPr>
                  <a:t>kml.txt</a:t>
                </a:r>
                <a:r>
                  <a:rPr lang="en-GB" sz="1600" dirty="0">
                    <a:solidFill>
                      <a:srgbClr val="0070C0"/>
                    </a:solidFill>
                  </a:rPr>
                  <a:t> </a:t>
                </a:r>
                <a:r>
                  <a:rPr lang="en-GB" sz="1600" dirty="0" err="1"/>
                  <a:t>optimdegree</a:t>
                </a:r>
                <a:r>
                  <a:rPr lang="en-GB" sz="1600" dirty="0"/>
                  <a:t> </a:t>
                </a:r>
                <a:r>
                  <a:rPr lang="en-GB" sz="1600" i="1" dirty="0" err="1"/>
                  <a:t>DOY</a:t>
                </a:r>
                <a:r>
                  <a:rPr lang="en-GB" sz="1600" i="1" baseline="-25000" dirty="0" err="1"/>
                  <a:t>low</a:t>
                </a:r>
                <a:r>
                  <a:rPr lang="en-GB" sz="1600" dirty="0"/>
                  <a:t> 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GB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fr-F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GB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1600" dirty="0"/>
                  <a:t>  </a:t>
                </a:r>
                <a:r>
                  <a:rPr lang="en-GB" sz="1600" i="1" dirty="0" err="1"/>
                  <a:t>Mxc</a:t>
                </a:r>
                <a:r>
                  <a:rPr lang="en-GB" sz="1600" dirty="0"/>
                  <a:t> </a:t>
                </a:r>
                <a:r>
                  <a:rPr lang="en-GB" sz="1600" i="1" dirty="0"/>
                  <a:t> </a:t>
                </a:r>
                <a:r>
                  <a:rPr lang="en-GB" sz="1600" i="1" dirty="0" err="1"/>
                  <a:t>Mnc</a:t>
                </a:r>
                <a:r>
                  <a:rPr lang="en-GB" sz="1600" dirty="0"/>
                  <a:t> </a:t>
                </a:r>
                <a:r>
                  <a:rPr lang="en-GB" sz="1600" i="1" dirty="0" err="1"/>
                  <a:t>coh_thres</a:t>
                </a:r>
                <a:endParaRPr lang="en-GB" sz="1600" i="1" dirty="0"/>
              </a:p>
              <a:p>
                <a:endParaRPr lang="en-GB" sz="1600" i="1" dirty="0"/>
              </a:p>
              <a:p>
                <a:r>
                  <a:rPr lang="en-GB" sz="1600" i="1" dirty="0"/>
                  <a:t>	Example : </a:t>
                </a:r>
              </a:p>
              <a:p>
                <a:r>
                  <a:rPr lang="en-GB" sz="1600" b="1" i="1" dirty="0"/>
                  <a:t>	</a:t>
                </a:r>
                <a:r>
                  <a:rPr lang="en-GB" sz="1600" b="1" i="1" dirty="0" err="1"/>
                  <a:t>Run_optim_module.sh</a:t>
                </a:r>
                <a:r>
                  <a:rPr lang="en-GB" sz="1600" b="1" i="1" dirty="0"/>
                  <a:t> </a:t>
                </a:r>
                <a:r>
                  <a:rPr lang="en-GB" sz="1600" dirty="0">
                    <a:solidFill>
                      <a:srgbClr val="00B050"/>
                    </a:solidFill>
                  </a:rPr>
                  <a:t>$PATH_1650/SAR_SM/MSBAS/ARGENTINE/set1/</a:t>
                </a:r>
                <a:r>
                  <a:rPr lang="en-GB" sz="1600" dirty="0">
                    <a:solidFill>
                      <a:srgbClr val="0070C0"/>
                    </a:solidFill>
                  </a:rPr>
                  <a:t>table_0_20_0_450.txt</a:t>
                </a:r>
                <a:r>
                  <a:rPr lang="en-GB" sz="1600" dirty="0">
                    <a:solidFill>
                      <a:srgbClr val="00B050"/>
                    </a:solidFill>
                  </a:rPr>
                  <a:t> </a:t>
                </a:r>
              </a:p>
              <a:p>
                <a:r>
                  <a:rPr lang="en-GB" sz="1600" dirty="0">
                    <a:solidFill>
                      <a:srgbClr val="00B050"/>
                    </a:solidFill>
                  </a:rPr>
                  <a:t>	$PATH_3601/SAR_MASSPROCESS/S1/ARG_DOMU_LAGUNA_A_18_SAMPLE/SMNoCrop_SM_20180512_Zoom1_ML4…</a:t>
                </a:r>
              </a:p>
              <a:p>
                <a:r>
                  <a:rPr lang="en-GB" sz="1600" dirty="0">
                    <a:solidFill>
                      <a:srgbClr val="00B050"/>
                    </a:solidFill>
                  </a:rPr>
                  <a:t>	…/Geocoded/</a:t>
                </a:r>
                <a:r>
                  <a:rPr lang="en-GB" sz="1600" dirty="0" err="1">
                    <a:solidFill>
                      <a:srgbClr val="00B050"/>
                    </a:solidFill>
                  </a:rPr>
                  <a:t>Coh</a:t>
                </a:r>
                <a:r>
                  <a:rPr lang="en-GB" sz="1600" dirty="0">
                    <a:solidFill>
                      <a:srgbClr val="00B050"/>
                    </a:solidFill>
                  </a:rPr>
                  <a:t>/</a:t>
                </a:r>
                <a:r>
                  <a:rPr lang="en-GB" sz="1600" dirty="0" err="1">
                    <a:solidFill>
                      <a:srgbClr val="0070C0"/>
                    </a:solidFill>
                  </a:rPr>
                  <a:t>Baseline_Coh_Table_Domuyo_Edifice.kml.txt</a:t>
                </a:r>
                <a:r>
                  <a:rPr lang="en-GB" sz="1600" dirty="0">
                    <a:solidFill>
                      <a:srgbClr val="0070C0"/>
                    </a:solidFill>
                  </a:rPr>
                  <a:t>  </a:t>
                </a:r>
                <a:r>
                  <a:rPr lang="en-GB" sz="1600" dirty="0"/>
                  <a:t>3  230  1  0.0125  0.02  0.72  0.22  0</a:t>
                </a:r>
              </a:p>
              <a:p>
                <a:endParaRPr lang="en-GB" sz="16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/>
                  <a:t>Optimize Pair table</a:t>
                </a:r>
              </a:p>
              <a:p>
                <a:r>
                  <a:rPr lang="en-GB" sz="1600" dirty="0"/>
                  <a:t>	Output are </a:t>
                </a:r>
                <a:r>
                  <a:rPr lang="en-GB" sz="1600" dirty="0" err="1"/>
                  <a:t>textfiles</a:t>
                </a:r>
                <a:r>
                  <a:rPr lang="en-GB" sz="1600" dirty="0"/>
                  <a:t>  in </a:t>
                </a:r>
                <a:r>
                  <a:rPr lang="en-GB" sz="1600" dirty="0">
                    <a:solidFill>
                      <a:srgbClr val="00B050"/>
                    </a:solidFill>
                  </a:rPr>
                  <a:t>$PATH_1650/SAR_SM/MSBAS/ARGENTINE/set1/</a:t>
                </a:r>
              </a:p>
              <a:p>
                <a:r>
                  <a:rPr lang="en-GB" sz="1600" dirty="0">
                    <a:solidFill>
                      <a:srgbClr val="00B050"/>
                    </a:solidFill>
                  </a:rPr>
                  <a:t>		</a:t>
                </a:r>
                <a:r>
                  <a:rPr lang="en-GB" sz="1600" dirty="0">
                    <a:solidFill>
                      <a:srgbClr val="0070C0"/>
                    </a:solidFill>
                  </a:rPr>
                  <a:t>table_0_20_0_450_listPR2rm4optim_3_th0.txt</a:t>
                </a:r>
              </a:p>
              <a:p>
                <a:r>
                  <a:rPr lang="en-GB" sz="1600" dirty="0">
                    <a:solidFill>
                      <a:srgbClr val="0070C0"/>
                    </a:solidFill>
                  </a:rPr>
                  <a:t>		table_0_20_0_450_listPR2rm4optim_3_th0_optimized.txt</a:t>
                </a:r>
              </a:p>
              <a:p>
                <a:r>
                  <a:rPr lang="en-GB" sz="1600" dirty="0">
                    <a:solidFill>
                      <a:srgbClr val="0070C0"/>
                    </a:solidFill>
                  </a:rPr>
                  <a:t>		table_0_20_0_450_orig.txt</a:t>
                </a:r>
              </a:p>
              <a:p>
                <a:endParaRPr lang="en-GB" sz="16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D39ABE0-26CE-43ED-2AB3-8BB20D33B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13" y="840717"/>
                <a:ext cx="11609423" cy="5047536"/>
              </a:xfrm>
              <a:prstGeom prst="rect">
                <a:avLst/>
              </a:prstGeom>
              <a:blipFill>
                <a:blip r:embed="rId2"/>
                <a:stretch>
                  <a:fillRect l="-328" t="-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84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The optimization toolbox practically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D39ABE0-26CE-43ED-2AB3-8BB20D33B6E1}"/>
              </a:ext>
            </a:extLst>
          </p:cNvPr>
          <p:cNvSpPr txBox="1"/>
          <p:nvPr/>
        </p:nvSpPr>
        <p:spPr>
          <a:xfrm>
            <a:off x="167313" y="840717"/>
            <a:ext cx="11958541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Exercise part 2: How to use 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Prepare MSBAS</a:t>
            </a:r>
          </a:p>
          <a:p>
            <a:pPr lvl="1"/>
            <a:r>
              <a:rPr lang="en-GB" sz="1600" b="1" dirty="0"/>
              <a:t>cd</a:t>
            </a:r>
            <a:r>
              <a:rPr lang="en-GB" sz="1600" dirty="0"/>
              <a:t>  </a:t>
            </a:r>
            <a:r>
              <a:rPr lang="en-GB" sz="1600" dirty="0">
                <a:solidFill>
                  <a:srgbClr val="00B050"/>
                </a:solidFill>
              </a:rPr>
              <a:t>$PATH_3602/MSBAS/_Argentina_S1_20m_450days</a:t>
            </a:r>
          </a:p>
          <a:p>
            <a:r>
              <a:rPr lang="en-GB" sz="1600" dirty="0"/>
              <a:t>If not already done : </a:t>
            </a:r>
            <a:r>
              <a:rPr lang="en-GB" sz="1600" b="1" dirty="0" err="1"/>
              <a:t>build_header_msbas_criteria.sh</a:t>
            </a:r>
            <a:endParaRPr lang="en-GB" sz="1600" b="1" dirty="0"/>
          </a:p>
          <a:p>
            <a:r>
              <a:rPr lang="en-GB" sz="1600" dirty="0"/>
              <a:t>Save a copy of </a:t>
            </a:r>
            <a:r>
              <a:rPr lang="en-GB" sz="1600" dirty="0">
                <a:solidFill>
                  <a:srgbClr val="0070C0"/>
                </a:solidFill>
              </a:rPr>
              <a:t>DefoInterpolx2Detrend1.txt</a:t>
            </a:r>
            <a:r>
              <a:rPr lang="en-GB" sz="1600" dirty="0"/>
              <a:t> </a:t>
            </a:r>
          </a:p>
          <a:p>
            <a:r>
              <a:rPr lang="en-GB" sz="1600" b="1" dirty="0"/>
              <a:t>	cp </a:t>
            </a:r>
            <a:r>
              <a:rPr lang="en-GB" sz="1600" dirty="0">
                <a:solidFill>
                  <a:srgbClr val="0070C0"/>
                </a:solidFill>
              </a:rPr>
              <a:t>DefoInterpolx2Detrend1.txt DefoInterpolx2Detrend1_orig.txt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For each set of interest (here only set 1) :</a:t>
            </a:r>
          </a:p>
          <a:p>
            <a:r>
              <a:rPr lang="en-GB" sz="1600" b="1" dirty="0"/>
              <a:t>	</a:t>
            </a:r>
            <a:r>
              <a:rPr lang="en-GB" sz="1600" b="1" dirty="0" err="1"/>
              <a:t>Remove_Pairs_From_BaselinePlotOptimisation.sh</a:t>
            </a:r>
            <a:r>
              <a:rPr lang="en-GB" sz="1600" dirty="0"/>
              <a:t> DefoInterpolx2Detrend1 	</a:t>
            </a:r>
            <a:r>
              <a:rPr lang="en-GB" sz="1600" dirty="0">
                <a:solidFill>
                  <a:srgbClr val="00B050"/>
                </a:solidFill>
              </a:rPr>
              <a:t>$PATH_1650/SAR_SM/MSBAS/ARGENTINE/set1/</a:t>
            </a:r>
            <a:r>
              <a:rPr lang="en-GB" sz="1600" dirty="0">
                <a:solidFill>
                  <a:srgbClr val="0070C0"/>
                </a:solidFill>
              </a:rPr>
              <a:t>table_0_20_0_450_listPR2rm4optim_3_th0.txt</a:t>
            </a:r>
          </a:p>
          <a:p>
            <a:r>
              <a:rPr lang="en-GB" sz="1600" dirty="0"/>
              <a:t>Output is a text file </a:t>
            </a:r>
            <a:r>
              <a:rPr lang="en-GB" sz="1600" dirty="0">
                <a:solidFill>
                  <a:srgbClr val="0070C0"/>
                </a:solidFill>
              </a:rPr>
              <a:t>DefoInterpolx2Detrend1_Optimized_TABLE.txt_RUNTIME.txt</a:t>
            </a:r>
          </a:p>
          <a:p>
            <a:endParaRPr lang="en-GB" sz="1600" b="1" dirty="0"/>
          </a:p>
          <a:p>
            <a:r>
              <a:rPr lang="en-GB" sz="1600" i="1" dirty="0"/>
              <a:t>To run </a:t>
            </a:r>
            <a:r>
              <a:rPr lang="en-GB" sz="1600" i="1" dirty="0" err="1"/>
              <a:t>msbas</a:t>
            </a:r>
            <a:r>
              <a:rPr lang="en-GB" sz="1600" i="1" dirty="0"/>
              <a:t> without optimization : </a:t>
            </a:r>
          </a:p>
          <a:p>
            <a:r>
              <a:rPr lang="en-GB" sz="1600" b="1" dirty="0"/>
              <a:t>cp </a:t>
            </a:r>
            <a:r>
              <a:rPr lang="en-GB" sz="1600" dirty="0">
                <a:solidFill>
                  <a:srgbClr val="0070C0"/>
                </a:solidFill>
              </a:rPr>
              <a:t>DefoInterpolx2Detrend1_orig.txt DefoInterpolx2Detrend1.txt </a:t>
            </a:r>
          </a:p>
          <a:p>
            <a:endParaRPr lang="en-GB" sz="1600" b="1" dirty="0"/>
          </a:p>
          <a:p>
            <a:r>
              <a:rPr lang="en-GB" sz="1600" i="1" dirty="0"/>
              <a:t>To run </a:t>
            </a:r>
            <a:r>
              <a:rPr lang="en-GB" sz="1600" i="1" dirty="0" err="1"/>
              <a:t>msbas</a:t>
            </a:r>
            <a:r>
              <a:rPr lang="en-GB" sz="1600" i="1" dirty="0"/>
              <a:t> with optimized table : </a:t>
            </a:r>
          </a:p>
          <a:p>
            <a:r>
              <a:rPr lang="en-GB" sz="1600" b="1" dirty="0"/>
              <a:t>cp </a:t>
            </a:r>
            <a:r>
              <a:rPr lang="en-GB" sz="1600" dirty="0">
                <a:solidFill>
                  <a:srgbClr val="0070C0"/>
                </a:solidFill>
              </a:rPr>
              <a:t>DefoInterpolx2Detrend1_Optimized_table_0_20_0_450_listPR2rm4optim_3_th0.txt_05_16_2023_13h43m.txt DefoInterpolx2Detrend1.txt</a:t>
            </a:r>
          </a:p>
          <a:p>
            <a:endParaRPr lang="en-GB" sz="1600" dirty="0">
              <a:solidFill>
                <a:srgbClr val="0070C0"/>
              </a:solidFill>
            </a:endParaRPr>
          </a:p>
          <a:p>
            <a:r>
              <a:rPr lang="en-GB" sz="1600" dirty="0"/>
              <a:t>Update </a:t>
            </a:r>
            <a:r>
              <a:rPr lang="en-GB" sz="1600" dirty="0" err="1">
                <a:solidFill>
                  <a:srgbClr val="0070C0"/>
                </a:solidFill>
              </a:rPr>
              <a:t>header.txt</a:t>
            </a:r>
            <a:r>
              <a:rPr lang="en-GB" sz="1600" dirty="0">
                <a:solidFill>
                  <a:srgbClr val="0070C0"/>
                </a:solidFill>
              </a:rPr>
              <a:t> </a:t>
            </a:r>
            <a:r>
              <a:rPr lang="en-GB" sz="1600" dirty="0"/>
              <a:t>: here only one set, comment line for set 2</a:t>
            </a:r>
          </a:p>
          <a:p>
            <a:r>
              <a:rPr lang="en-GB" sz="1600" dirty="0"/>
              <a:t>Launch :</a:t>
            </a:r>
            <a:r>
              <a:rPr lang="en-GB" sz="1600" b="1" dirty="0"/>
              <a:t> </a:t>
            </a:r>
            <a:r>
              <a:rPr lang="en-GB" sz="1600" b="1" dirty="0" err="1"/>
              <a:t>MSBAS.sh</a:t>
            </a:r>
            <a:r>
              <a:rPr lang="en-GB" sz="1600" b="1" dirty="0"/>
              <a:t> </a:t>
            </a:r>
            <a:r>
              <a:rPr lang="en-GB" sz="1600" dirty="0"/>
              <a:t>_set1_afteroptim</a:t>
            </a:r>
          </a:p>
          <a:p>
            <a:r>
              <a:rPr lang="en-GB" sz="1600" b="1" dirty="0"/>
              <a:t>cd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00B050"/>
                </a:solidFill>
              </a:rPr>
              <a:t>zz_LOS_set1_afteroptim</a:t>
            </a:r>
          </a:p>
          <a:p>
            <a:r>
              <a:rPr lang="en-GB" sz="1600" dirty="0"/>
              <a:t>Visualization : </a:t>
            </a:r>
            <a:r>
              <a:rPr lang="en-GB" sz="1600" b="1" dirty="0" err="1"/>
              <a:t>PlotTS.sh</a:t>
            </a:r>
            <a:r>
              <a:rPr lang="en-GB" sz="1600" dirty="0"/>
              <a:t> 2851 2696 3050 2700 -f -r -t        or open maps in QGIS</a:t>
            </a:r>
          </a:p>
          <a:p>
            <a:endParaRPr lang="en-GB" sz="1600" dirty="0"/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76193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1209358" y="373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The optimization toolbox practically - Results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B9F9980-27FB-52E5-7B68-73900CE48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063" y="1090051"/>
            <a:ext cx="3483680" cy="246174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D58431A-03B1-A04B-53A2-0B7A8EB96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6" y="1090051"/>
            <a:ext cx="3483680" cy="246174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5699AF4-711D-81AA-A2E9-3885FB529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269" y="3181462"/>
            <a:ext cx="4295286" cy="299515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7818138-4984-9D7E-8DBE-AB93A8C31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499" y="3807603"/>
            <a:ext cx="3483988" cy="246196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15C25F23-4C16-949D-45CC-FFA0FDADE543}"/>
              </a:ext>
            </a:extLst>
          </p:cNvPr>
          <p:cNvSpPr txBox="1"/>
          <p:nvPr/>
        </p:nvSpPr>
        <p:spPr>
          <a:xfrm>
            <a:off x="1372745" y="816148"/>
            <a:ext cx="115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No </a:t>
            </a:r>
            <a:r>
              <a:rPr lang="en-GB" dirty="0" err="1">
                <a:solidFill>
                  <a:srgbClr val="00B0F0"/>
                </a:solidFill>
              </a:rPr>
              <a:t>Optim</a:t>
            </a:r>
            <a:r>
              <a:rPr lang="en-GB" dirty="0">
                <a:solidFill>
                  <a:srgbClr val="00B0F0"/>
                </a:solidFill>
              </a:rPr>
              <a:t>.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A0290E8-EF04-81F7-27F3-077AE02497FB}"/>
              </a:ext>
            </a:extLst>
          </p:cNvPr>
          <p:cNvSpPr txBox="1"/>
          <p:nvPr/>
        </p:nvSpPr>
        <p:spPr>
          <a:xfrm>
            <a:off x="5175758" y="816148"/>
            <a:ext cx="1356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432FF"/>
                </a:solidFill>
              </a:rPr>
              <a:t>After </a:t>
            </a:r>
            <a:r>
              <a:rPr lang="en-GB" dirty="0" err="1">
                <a:solidFill>
                  <a:srgbClr val="0432FF"/>
                </a:solidFill>
              </a:rPr>
              <a:t>Optim</a:t>
            </a:r>
            <a:r>
              <a:rPr lang="en-GB" dirty="0">
                <a:solidFill>
                  <a:srgbClr val="0432FF"/>
                </a:solidFill>
              </a:rPr>
              <a:t>.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DE47B05-5E5F-B677-CB5D-D79BBC1F45C9}"/>
              </a:ext>
            </a:extLst>
          </p:cNvPr>
          <p:cNvSpPr txBox="1"/>
          <p:nvPr/>
        </p:nvSpPr>
        <p:spPr>
          <a:xfrm>
            <a:off x="3204896" y="3540629"/>
            <a:ext cx="115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Difference</a:t>
            </a:r>
          </a:p>
        </p:txBody>
      </p:sp>
    </p:spTree>
    <p:extLst>
      <p:ext uri="{BB962C8B-B14F-4D97-AF65-F5344CB8AC3E}">
        <p14:creationId xmlns:p14="http://schemas.microsoft.com/office/powerpoint/2010/main" val="1714067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1109328"/>
            <a:ext cx="10335759" cy="4518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 sz="2800" b="1" dirty="0">
                <a:latin typeface="+mn-lt"/>
              </a:rPr>
              <a:t>User need to chose BT</a:t>
            </a:r>
            <a:r>
              <a:rPr lang="nl-BE" sz="2800" b="1" baseline="-25000" dirty="0">
                <a:latin typeface="+mn-lt"/>
              </a:rPr>
              <a:t>max</a:t>
            </a:r>
            <a:r>
              <a:rPr lang="nl-BE" sz="2800" b="1" dirty="0">
                <a:latin typeface="+mn-lt"/>
              </a:rPr>
              <a:t> and BP</a:t>
            </a:r>
            <a:r>
              <a:rPr lang="nl-BE" sz="2800" b="1" baseline="-25000" dirty="0">
                <a:latin typeface="+mn-lt"/>
              </a:rPr>
              <a:t>max</a:t>
            </a:r>
            <a:r>
              <a:rPr lang="nl-BE" sz="2800" b="1" dirty="0">
                <a:latin typeface="+mn-lt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Pair Selection Principle in </a:t>
            </a:r>
            <a:r>
              <a:rPr lang="en-GB" sz="2800" b="1" i="0" u="none" strike="noStrike" dirty="0" err="1">
                <a:solidFill>
                  <a:schemeClr val="bg1"/>
                </a:solidFill>
                <a:effectLst/>
                <a:latin typeface="Helvetica" pitchFamily="2" charset="0"/>
              </a:rPr>
              <a:t>AMSTer</a:t>
            </a: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 Toolbox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E32DF4-55A9-9622-7D26-D33AECA341FF}"/>
              </a:ext>
            </a:extLst>
          </p:cNvPr>
          <p:cNvSpPr txBox="1">
            <a:spLocks noChangeArrowheads="1"/>
          </p:cNvSpPr>
          <p:nvPr/>
        </p:nvSpPr>
        <p:spPr>
          <a:xfrm>
            <a:off x="708202" y="2043589"/>
            <a:ext cx="6893410" cy="3880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nl-BE" sz="2800" b="1" dirty="0">
                <a:latin typeface="+mn-lt"/>
              </a:rPr>
              <a:t>Best compromise depends on : </a:t>
            </a:r>
          </a:p>
          <a:p>
            <a:pPr marL="457200" indent="-457200" algn="l">
              <a:buFontTx/>
              <a:buChar char="-"/>
              <a:defRPr/>
            </a:pPr>
            <a:r>
              <a:rPr lang="nl-BE" sz="2800" dirty="0">
                <a:latin typeface="+mn-lt"/>
              </a:rPr>
              <a:t>Area characteristics</a:t>
            </a:r>
          </a:p>
          <a:p>
            <a:pPr marL="457200" indent="-457200" algn="l">
              <a:buFontTx/>
              <a:buChar char="-"/>
              <a:defRPr/>
            </a:pPr>
            <a:r>
              <a:rPr lang="nl-BE" sz="2800" dirty="0">
                <a:latin typeface="+mn-lt"/>
              </a:rPr>
              <a:t>Satellite orbits characteristics</a:t>
            </a:r>
          </a:p>
          <a:p>
            <a:pPr marL="457200" indent="-457200" algn="l">
              <a:buFontTx/>
              <a:buChar char="-"/>
              <a:defRPr/>
            </a:pPr>
            <a:r>
              <a:rPr lang="nl-BE" sz="2800" dirty="0">
                <a:latin typeface="+mn-lt"/>
              </a:rPr>
              <a:t>Expected displacement velocity</a:t>
            </a:r>
          </a:p>
          <a:p>
            <a:pPr marL="457200" indent="-457200" algn="l">
              <a:buFontTx/>
              <a:buChar char="-"/>
              <a:defRPr/>
            </a:pPr>
            <a:endParaRPr lang="nl-BE" sz="2800" b="1" dirty="0">
              <a:latin typeface="+mn-lt"/>
            </a:endParaRPr>
          </a:p>
          <a:p>
            <a:pPr algn="l">
              <a:defRPr/>
            </a:pPr>
            <a:r>
              <a:rPr lang="nl-BE" sz="2800" b="1" dirty="0">
                <a:latin typeface="+mn-lt"/>
              </a:rPr>
              <a:t>And also :</a:t>
            </a:r>
          </a:p>
          <a:p>
            <a:pPr marL="457200" indent="-457200" algn="l">
              <a:buFontTx/>
              <a:buChar char="-"/>
              <a:defRPr/>
            </a:pPr>
            <a:r>
              <a:rPr lang="nl-BE" sz="2800" dirty="0">
                <a:latin typeface="+mn-lt"/>
              </a:rPr>
              <a:t>Computational resources</a:t>
            </a:r>
          </a:p>
          <a:p>
            <a:pPr marL="457200" indent="-457200" algn="l">
              <a:buFontTx/>
              <a:buChar char="-"/>
              <a:defRPr/>
            </a:pPr>
            <a:r>
              <a:rPr lang="nl-BE" sz="2800" dirty="0">
                <a:latin typeface="+mn-lt"/>
              </a:rPr>
              <a:t>Storage resources</a:t>
            </a:r>
          </a:p>
          <a:p>
            <a:pPr marL="457200" indent="-457200" algn="l">
              <a:buFontTx/>
              <a:buChar char="-"/>
              <a:defRPr/>
            </a:pPr>
            <a:endParaRPr lang="nl-BE" sz="2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8767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648354" y="1766281"/>
            <a:ext cx="5163926" cy="3037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nl-BE" sz="2800" b="1" dirty="0">
                <a:latin typeface="+mn-lt"/>
              </a:rPr>
              <a:t>While working with : </a:t>
            </a:r>
          </a:p>
          <a:p>
            <a:pPr marL="457200" indent="-457200" algn="l">
              <a:buFontTx/>
              <a:buChar char="-"/>
              <a:defRPr/>
            </a:pPr>
            <a:r>
              <a:rPr lang="nl-BE" sz="2800" dirty="0">
                <a:latin typeface="+mn-lt"/>
              </a:rPr>
              <a:t>Larger and larger databases</a:t>
            </a:r>
          </a:p>
          <a:p>
            <a:pPr marL="457200" indent="-457200" algn="l">
              <a:buFontTx/>
              <a:buChar char="-"/>
              <a:defRPr/>
            </a:pPr>
            <a:r>
              <a:rPr lang="nl-BE" sz="2800" dirty="0">
                <a:latin typeface="+mn-lt"/>
              </a:rPr>
              <a:t>Limited computer resources</a:t>
            </a:r>
          </a:p>
          <a:p>
            <a:pPr algn="l">
              <a:defRPr/>
            </a:pPr>
            <a:endParaRPr lang="nl-BE" sz="2800" dirty="0">
              <a:latin typeface="+mn-lt"/>
            </a:endParaRPr>
          </a:p>
          <a:p>
            <a:pPr algn="l">
              <a:defRPr/>
            </a:pPr>
            <a:endParaRPr lang="nl-BE" sz="2800" dirty="0">
              <a:latin typeface="+mn-lt"/>
            </a:endParaRPr>
          </a:p>
          <a:p>
            <a:pPr marL="457200" indent="-457200" algn="l">
              <a:buFontTx/>
              <a:buChar char="-"/>
              <a:defRPr/>
            </a:pPr>
            <a:endParaRPr lang="nl-BE" sz="2800" b="1" dirty="0">
              <a:latin typeface="+mn-lt"/>
            </a:endParaRPr>
          </a:p>
          <a:p>
            <a:pPr marL="457200" indent="-457200" algn="l">
              <a:buFontTx/>
              <a:buChar char="-"/>
              <a:defRPr/>
            </a:pPr>
            <a:endParaRPr lang="en-US" sz="2800" b="1" dirty="0">
              <a:effectLst/>
              <a:latin typeface="+mn-lt"/>
              <a:ea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Why do we need optimization ? 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B72B2D1-75A6-D876-6CAC-98EF060CAEF5}"/>
              </a:ext>
            </a:extLst>
          </p:cNvPr>
          <p:cNvSpPr txBox="1">
            <a:spLocks noChangeArrowheads="1"/>
          </p:cNvSpPr>
          <p:nvPr/>
        </p:nvSpPr>
        <p:spPr>
          <a:xfrm>
            <a:off x="1416405" y="4077851"/>
            <a:ext cx="5163926" cy="961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Tx/>
              <a:buChar char="-"/>
              <a:defRPr/>
            </a:pPr>
            <a:endParaRPr lang="nl-BE" sz="2800" b="1" dirty="0">
              <a:latin typeface="+mn-lt"/>
            </a:endParaRPr>
          </a:p>
          <a:p>
            <a:pPr marL="457200" indent="-457200" algn="l">
              <a:buFontTx/>
              <a:buChar char="-"/>
              <a:defRPr/>
            </a:pPr>
            <a:endParaRPr lang="en-US" sz="2800" b="1" dirty="0">
              <a:effectLst/>
              <a:latin typeface="+mn-lt"/>
              <a:ea typeface="Arial" panose="020B0604020202020204" pitchFamily="34" charset="0"/>
            </a:endParaRPr>
          </a:p>
        </p:txBody>
      </p:sp>
      <p:pic>
        <p:nvPicPr>
          <p:cNvPr id="1028" name="Picture 4" descr="3,801 Server Illustrations - Free in SVG, PNG, EPS - IconScout">
            <a:extLst>
              <a:ext uri="{FF2B5EF4-FFF2-40B4-BE49-F238E27FC236}">
                <a16:creationId xmlns:a16="http://schemas.microsoft.com/office/drawing/2014/main" id="{E2D2EFB0-5768-234B-48CF-311882FE2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426" y="1016038"/>
            <a:ext cx="352958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Clean Computer is a Happy Computer - Digital Seattle Blog | Digital  Seattle, Inc. | Seattle, Washington | Digital Seattle, Inc.">
            <a:extLst>
              <a:ext uri="{FF2B5EF4-FFF2-40B4-BE49-F238E27FC236}">
                <a16:creationId xmlns:a16="http://schemas.microsoft.com/office/drawing/2014/main" id="{8AA38D25-C685-FD3A-295C-718A0FF8B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418" y="3915984"/>
            <a:ext cx="2393950" cy="225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38A2061-7E30-DA7C-E797-0FEFBB7CCAA4}"/>
              </a:ext>
            </a:extLst>
          </p:cNvPr>
          <p:cNvSpPr txBox="1"/>
          <p:nvPr/>
        </p:nvSpPr>
        <p:spPr>
          <a:xfrm>
            <a:off x="5068825" y="4470362"/>
            <a:ext cx="527522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nl-BE" sz="2800" b="1" dirty="0">
                <a:latin typeface="+mn-lt"/>
              </a:rPr>
              <a:t>Optimization aims at : </a:t>
            </a:r>
          </a:p>
          <a:p>
            <a:pPr marL="457200" indent="-457200" algn="l">
              <a:buFontTx/>
              <a:buChar char="-"/>
              <a:defRPr/>
            </a:pPr>
            <a:r>
              <a:rPr lang="nl-BE" sz="2800" dirty="0">
                <a:latin typeface="+mn-lt"/>
              </a:rPr>
              <a:t>Saving computation time</a:t>
            </a:r>
          </a:p>
          <a:p>
            <a:pPr marL="457200" indent="-457200" algn="l">
              <a:buFontTx/>
              <a:buChar char="-"/>
              <a:defRPr/>
            </a:pPr>
            <a:r>
              <a:rPr lang="nl-BE" sz="2800" dirty="0">
                <a:latin typeface="+mn-lt"/>
              </a:rPr>
              <a:t>Saving storage resources</a:t>
            </a:r>
          </a:p>
          <a:p>
            <a:pPr marL="457200" indent="-457200" algn="l">
              <a:buFontTx/>
              <a:buChar char="-"/>
              <a:defRPr/>
            </a:pPr>
            <a:r>
              <a:rPr lang="nl-BE" sz="2800" dirty="0"/>
              <a:t>Improve ? / Not degrade results</a:t>
            </a:r>
            <a:endParaRPr lang="nl-BE" sz="2800" dirty="0">
              <a:latin typeface="+mn-lt"/>
            </a:endParaRP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889482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Optimization Principle 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E8FD951-7B2C-18B0-B2E5-48EB757B0139}"/>
              </a:ext>
            </a:extLst>
          </p:cNvPr>
          <p:cNvSpPr txBox="1"/>
          <p:nvPr/>
        </p:nvSpPr>
        <p:spPr>
          <a:xfrm>
            <a:off x="53609" y="1051369"/>
            <a:ext cx="1126712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List of SAR acquisitions (</a:t>
            </a:r>
            <a:r>
              <a:rPr lang="en-GB" sz="2800" i="1" dirty="0" err="1"/>
              <a:t>AMSTer</a:t>
            </a:r>
            <a:r>
              <a:rPr lang="en-GB" sz="2800" i="1" dirty="0"/>
              <a:t> inputs</a:t>
            </a:r>
            <a:r>
              <a:rPr lang="en-GB" sz="2800" dirty="0"/>
              <a:t>) =&gt; </a:t>
            </a:r>
            <a:r>
              <a:rPr lang="en-GB" sz="2800" dirty="0" err="1">
                <a:solidFill>
                  <a:srgbClr val="FF0000"/>
                </a:solidFill>
              </a:rPr>
              <a:t>Prepa_msbas.sh</a:t>
            </a:r>
            <a:endParaRPr lang="en-GB" sz="2800" dirty="0">
              <a:solidFill>
                <a:srgbClr val="FF0000"/>
              </a:solidFill>
            </a:endParaRPr>
          </a:p>
          <a:p>
            <a:r>
              <a:rPr lang="en-GB" sz="2800" dirty="0"/>
              <a:t> </a:t>
            </a:r>
          </a:p>
          <a:p>
            <a:pPr marL="2114550" lvl="4" indent="-285750">
              <a:buFont typeface="Symbol" pitchFamily="2" charset="2"/>
              <a:buChar char="Þ"/>
            </a:pPr>
            <a:r>
              <a:rPr lang="en-GB" sz="2800" dirty="0"/>
              <a:t>  List of interferograms to compute =&gt; </a:t>
            </a:r>
            <a:r>
              <a:rPr lang="en-GB" sz="2800" dirty="0" err="1">
                <a:solidFill>
                  <a:srgbClr val="FF0000"/>
                </a:solidFill>
              </a:rPr>
              <a:t>SAR_MASS_Processing</a:t>
            </a:r>
            <a:endParaRPr lang="en-GB" sz="2800" dirty="0">
              <a:solidFill>
                <a:srgbClr val="FF0000"/>
              </a:solidFill>
            </a:endParaRPr>
          </a:p>
          <a:p>
            <a:pPr marL="2114550" lvl="4" indent="-285750">
              <a:buFont typeface="Symbol" pitchFamily="2" charset="2"/>
              <a:buChar char="Þ"/>
            </a:pPr>
            <a:endParaRPr lang="en-GB" sz="2800" dirty="0">
              <a:solidFill>
                <a:srgbClr val="FF0000"/>
              </a:solidFill>
            </a:endParaRPr>
          </a:p>
          <a:p>
            <a:pPr marL="3028950" lvl="6" indent="-285750">
              <a:buFont typeface="Symbol" pitchFamily="2" charset="2"/>
              <a:buChar char="Þ"/>
            </a:pPr>
            <a:r>
              <a:rPr lang="en-GB" sz="2800" dirty="0"/>
              <a:t>  List of deformation maps to invert =&gt; </a:t>
            </a:r>
            <a:r>
              <a:rPr lang="en-GB" sz="2800" dirty="0">
                <a:solidFill>
                  <a:srgbClr val="FF0000"/>
                </a:solidFill>
              </a:rPr>
              <a:t>MSBAS</a:t>
            </a:r>
          </a:p>
          <a:p>
            <a:pPr marL="285750" indent="-285750">
              <a:buFont typeface="Symbol" pitchFamily="2" charset="2"/>
              <a:buChar char="Þ"/>
            </a:pPr>
            <a:endParaRPr lang="en-GB" sz="2800" dirty="0"/>
          </a:p>
          <a:p>
            <a:pPr marL="3943350" lvl="8" indent="-285750">
              <a:buFont typeface="Symbol" pitchFamily="2" charset="2"/>
              <a:buChar char="Þ"/>
            </a:pPr>
            <a:r>
              <a:rPr lang="en-GB" sz="2800" dirty="0"/>
              <a:t>  Time series (</a:t>
            </a:r>
            <a:r>
              <a:rPr lang="en-GB" sz="2800" i="1" dirty="0" err="1"/>
              <a:t>AMSTer</a:t>
            </a:r>
            <a:r>
              <a:rPr lang="en-GB" sz="2800" i="1" dirty="0"/>
              <a:t> final products</a:t>
            </a:r>
            <a:r>
              <a:rPr lang="en-GB" sz="2800" dirty="0"/>
              <a:t>)</a:t>
            </a:r>
          </a:p>
          <a:p>
            <a:r>
              <a:rPr lang="en-GB" sz="2800" dirty="0"/>
              <a:t>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CE9785D-E932-BA3B-828D-9D27343ADA60}"/>
              </a:ext>
            </a:extLst>
          </p:cNvPr>
          <p:cNvSpPr txBox="1"/>
          <p:nvPr/>
        </p:nvSpPr>
        <p:spPr>
          <a:xfrm>
            <a:off x="257746" y="23679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809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Optimization Principle 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E8FD951-7B2C-18B0-B2E5-48EB757B0139}"/>
              </a:ext>
            </a:extLst>
          </p:cNvPr>
          <p:cNvSpPr txBox="1"/>
          <p:nvPr/>
        </p:nvSpPr>
        <p:spPr>
          <a:xfrm>
            <a:off x="53609" y="1051369"/>
            <a:ext cx="1126712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List of SAR acquisitions (</a:t>
            </a:r>
            <a:r>
              <a:rPr lang="en-GB" sz="2800" i="1" dirty="0" err="1"/>
              <a:t>AMSTer</a:t>
            </a:r>
            <a:r>
              <a:rPr lang="en-GB" sz="2800" i="1" dirty="0"/>
              <a:t> inputs</a:t>
            </a:r>
            <a:r>
              <a:rPr lang="en-GB" sz="2800" dirty="0"/>
              <a:t>) =&gt; </a:t>
            </a:r>
            <a:r>
              <a:rPr lang="en-GB" sz="2800" dirty="0" err="1">
                <a:solidFill>
                  <a:srgbClr val="FF0000"/>
                </a:solidFill>
              </a:rPr>
              <a:t>Prepa_msbas.sh</a:t>
            </a:r>
            <a:endParaRPr lang="en-GB" sz="2800" dirty="0">
              <a:solidFill>
                <a:srgbClr val="FF0000"/>
              </a:solidFill>
            </a:endParaRPr>
          </a:p>
          <a:p>
            <a:r>
              <a:rPr lang="en-GB" sz="2800" dirty="0"/>
              <a:t> </a:t>
            </a:r>
          </a:p>
          <a:p>
            <a:pPr marL="2114550" lvl="4" indent="-285750">
              <a:buFont typeface="Symbol" pitchFamily="2" charset="2"/>
              <a:buChar char="Þ"/>
            </a:pPr>
            <a:r>
              <a:rPr lang="en-GB" sz="2800" dirty="0"/>
              <a:t>  List of interferograms to compute =&gt; </a:t>
            </a:r>
            <a:r>
              <a:rPr lang="en-GB" sz="2800" dirty="0" err="1">
                <a:solidFill>
                  <a:srgbClr val="FF0000"/>
                </a:solidFill>
              </a:rPr>
              <a:t>SAR_MASS_Processing</a:t>
            </a:r>
            <a:endParaRPr lang="en-GB" sz="2800" dirty="0">
              <a:solidFill>
                <a:srgbClr val="FF0000"/>
              </a:solidFill>
            </a:endParaRPr>
          </a:p>
          <a:p>
            <a:pPr marL="2114550" lvl="4" indent="-285750">
              <a:buFont typeface="Symbol" pitchFamily="2" charset="2"/>
              <a:buChar char="Þ"/>
            </a:pPr>
            <a:endParaRPr lang="en-GB" sz="2800" dirty="0">
              <a:solidFill>
                <a:srgbClr val="FF0000"/>
              </a:solidFill>
            </a:endParaRPr>
          </a:p>
          <a:p>
            <a:pPr marL="3028950" lvl="6" indent="-285750">
              <a:buFont typeface="Symbol" pitchFamily="2" charset="2"/>
              <a:buChar char="Þ"/>
            </a:pPr>
            <a:r>
              <a:rPr lang="en-GB" sz="2800" dirty="0"/>
              <a:t>  List of deformation maps to invert =&gt; </a:t>
            </a:r>
            <a:r>
              <a:rPr lang="en-GB" sz="2800" dirty="0">
                <a:solidFill>
                  <a:srgbClr val="FF0000"/>
                </a:solidFill>
              </a:rPr>
              <a:t>MSBAS</a:t>
            </a:r>
          </a:p>
          <a:p>
            <a:pPr marL="285750" indent="-285750">
              <a:buFont typeface="Symbol" pitchFamily="2" charset="2"/>
              <a:buChar char="Þ"/>
            </a:pPr>
            <a:endParaRPr lang="en-GB" sz="2800" dirty="0"/>
          </a:p>
          <a:p>
            <a:pPr marL="3943350" lvl="8" indent="-285750">
              <a:buFont typeface="Symbol" pitchFamily="2" charset="2"/>
              <a:buChar char="Þ"/>
            </a:pPr>
            <a:r>
              <a:rPr lang="en-GB" sz="2800" dirty="0"/>
              <a:t>  Time series (</a:t>
            </a:r>
            <a:r>
              <a:rPr lang="en-GB" sz="2800" i="1" dirty="0" err="1"/>
              <a:t>AMSTer</a:t>
            </a:r>
            <a:r>
              <a:rPr lang="en-GB" sz="2800" i="1" dirty="0"/>
              <a:t> final products</a:t>
            </a:r>
            <a:r>
              <a:rPr lang="en-GB" sz="2800" dirty="0"/>
              <a:t>)</a:t>
            </a:r>
          </a:p>
          <a:p>
            <a:r>
              <a:rPr lang="en-GB" sz="2800" dirty="0"/>
              <a:t>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CE9785D-E932-BA3B-828D-9D27343ADA60}"/>
              </a:ext>
            </a:extLst>
          </p:cNvPr>
          <p:cNvSpPr txBox="1"/>
          <p:nvPr/>
        </p:nvSpPr>
        <p:spPr>
          <a:xfrm>
            <a:off x="257746" y="23679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4B51AD6-C18B-7AE4-F65B-731D18DF1DE3}"/>
              </a:ext>
            </a:extLst>
          </p:cNvPr>
          <p:cNvSpPr txBox="1"/>
          <p:nvPr/>
        </p:nvSpPr>
        <p:spPr>
          <a:xfrm>
            <a:off x="257746" y="3699195"/>
            <a:ext cx="2181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Remove from the list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B784CA8-1DD7-0816-A17A-7227B1257F4B}"/>
              </a:ext>
            </a:extLst>
          </p:cNvPr>
          <p:cNvCxnSpPr>
            <a:cxnSpLocks/>
            <a:stCxn id="13" idx="3"/>
            <a:endCxn id="27" idx="2"/>
          </p:cNvCxnSpPr>
          <p:nvPr/>
        </p:nvCxnSpPr>
        <p:spPr>
          <a:xfrm flipV="1">
            <a:off x="2439369" y="2367920"/>
            <a:ext cx="2040556" cy="1515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2C42A2CE-72B3-D10E-47B8-5E49D8884208}"/>
              </a:ext>
            </a:extLst>
          </p:cNvPr>
          <p:cNvCxnSpPr>
            <a:cxnSpLocks/>
            <a:stCxn id="13" idx="3"/>
            <a:endCxn id="29" idx="2"/>
          </p:cNvCxnSpPr>
          <p:nvPr/>
        </p:nvCxnSpPr>
        <p:spPr>
          <a:xfrm flipV="1">
            <a:off x="2439369" y="3213407"/>
            <a:ext cx="3247801" cy="670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E82EC8B0-5FE6-9FD4-CBDF-B0E00F9998D4}"/>
              </a:ext>
            </a:extLst>
          </p:cNvPr>
          <p:cNvSpPr txBox="1"/>
          <p:nvPr/>
        </p:nvSpPr>
        <p:spPr>
          <a:xfrm rot="19239131">
            <a:off x="3079682" y="2476985"/>
            <a:ext cx="1015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Option 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FEFF190-00B6-74B5-3B00-7B08B1659DDD}"/>
              </a:ext>
            </a:extLst>
          </p:cNvPr>
          <p:cNvSpPr txBox="1"/>
          <p:nvPr/>
        </p:nvSpPr>
        <p:spPr>
          <a:xfrm rot="20999410">
            <a:off x="3393093" y="3272731"/>
            <a:ext cx="1015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Option 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9C63C7-1F63-F5B1-3ABB-9D7873A3C72D}"/>
              </a:ext>
            </a:extLst>
          </p:cNvPr>
          <p:cNvSpPr/>
          <p:nvPr/>
        </p:nvSpPr>
        <p:spPr>
          <a:xfrm>
            <a:off x="3397250" y="2025775"/>
            <a:ext cx="2165350" cy="3421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00A6B6-31C5-AC9D-3034-B800FF4824DE}"/>
              </a:ext>
            </a:extLst>
          </p:cNvPr>
          <p:cNvSpPr/>
          <p:nvPr/>
        </p:nvSpPr>
        <p:spPr>
          <a:xfrm>
            <a:off x="4321133" y="2871262"/>
            <a:ext cx="2732073" cy="3421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271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2F640B-9DC3-9BCA-B603-28C7508F683C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Optimization Principle 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EA73457-984B-1795-4C49-F0A192FDD4F7}"/>
              </a:ext>
            </a:extLst>
          </p:cNvPr>
          <p:cNvSpPr txBox="1"/>
          <p:nvPr/>
        </p:nvSpPr>
        <p:spPr>
          <a:xfrm>
            <a:off x="53609" y="1051369"/>
            <a:ext cx="1126712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List of SAR acquisitions (</a:t>
            </a:r>
            <a:r>
              <a:rPr lang="en-GB" sz="2800" i="1" dirty="0" err="1"/>
              <a:t>AMSTer</a:t>
            </a:r>
            <a:r>
              <a:rPr lang="en-GB" sz="2800" i="1" dirty="0"/>
              <a:t> inputs</a:t>
            </a:r>
            <a:r>
              <a:rPr lang="en-GB" sz="2800" dirty="0"/>
              <a:t>) =&gt; </a:t>
            </a:r>
            <a:r>
              <a:rPr lang="en-GB" sz="2800" dirty="0" err="1">
                <a:solidFill>
                  <a:srgbClr val="FF0000"/>
                </a:solidFill>
              </a:rPr>
              <a:t>Prepa_msbas.sh</a:t>
            </a:r>
            <a:endParaRPr lang="en-GB" sz="2800" dirty="0">
              <a:solidFill>
                <a:srgbClr val="FF0000"/>
              </a:solidFill>
            </a:endParaRPr>
          </a:p>
          <a:p>
            <a:r>
              <a:rPr lang="en-GB" sz="2800" dirty="0"/>
              <a:t> </a:t>
            </a:r>
          </a:p>
          <a:p>
            <a:pPr marL="2114550" lvl="4" indent="-285750">
              <a:buFont typeface="Symbol" pitchFamily="2" charset="2"/>
              <a:buChar char="Þ"/>
            </a:pPr>
            <a:r>
              <a:rPr lang="en-GB" sz="2800" dirty="0"/>
              <a:t>  List of interferograms to compute =&gt; </a:t>
            </a:r>
            <a:r>
              <a:rPr lang="en-GB" sz="2800" dirty="0" err="1">
                <a:solidFill>
                  <a:srgbClr val="FF0000"/>
                </a:solidFill>
              </a:rPr>
              <a:t>SAR_MASS_Processing</a:t>
            </a:r>
            <a:endParaRPr lang="en-GB" sz="2800" dirty="0">
              <a:solidFill>
                <a:srgbClr val="FF0000"/>
              </a:solidFill>
            </a:endParaRPr>
          </a:p>
          <a:p>
            <a:pPr marL="2114550" lvl="4" indent="-285750">
              <a:buFont typeface="Symbol" pitchFamily="2" charset="2"/>
              <a:buChar char="Þ"/>
            </a:pPr>
            <a:endParaRPr lang="en-GB" sz="2800" dirty="0">
              <a:solidFill>
                <a:srgbClr val="FF0000"/>
              </a:solidFill>
            </a:endParaRPr>
          </a:p>
          <a:p>
            <a:pPr marL="3028950" lvl="6" indent="-285750">
              <a:buFont typeface="Symbol" pitchFamily="2" charset="2"/>
              <a:buChar char="Þ"/>
            </a:pPr>
            <a:r>
              <a:rPr lang="en-GB" sz="2800" dirty="0"/>
              <a:t>  List of deformation maps to invert =&gt; </a:t>
            </a:r>
            <a:r>
              <a:rPr lang="en-GB" sz="2800" dirty="0">
                <a:solidFill>
                  <a:srgbClr val="FF0000"/>
                </a:solidFill>
              </a:rPr>
              <a:t>MSBAS</a:t>
            </a:r>
          </a:p>
          <a:p>
            <a:pPr marL="285750" indent="-285750">
              <a:buFont typeface="Symbol" pitchFamily="2" charset="2"/>
              <a:buChar char="Þ"/>
            </a:pPr>
            <a:endParaRPr lang="en-GB" sz="2800" dirty="0"/>
          </a:p>
          <a:p>
            <a:pPr marL="3943350" lvl="8" indent="-285750">
              <a:buFont typeface="Symbol" pitchFamily="2" charset="2"/>
              <a:buChar char="Þ"/>
            </a:pPr>
            <a:r>
              <a:rPr lang="en-GB" sz="2800" dirty="0"/>
              <a:t>  Time series (</a:t>
            </a:r>
            <a:r>
              <a:rPr lang="en-GB" sz="2800" i="1" dirty="0" err="1"/>
              <a:t>AMSTer</a:t>
            </a:r>
            <a:r>
              <a:rPr lang="en-GB" sz="2800" i="1" dirty="0"/>
              <a:t> final products</a:t>
            </a:r>
            <a:r>
              <a:rPr lang="en-GB" sz="2800" dirty="0"/>
              <a:t>)</a:t>
            </a:r>
          </a:p>
          <a:p>
            <a:r>
              <a:rPr lang="en-GB" sz="2800" dirty="0"/>
              <a:t>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70C6A2A-78B9-89D3-2021-8E3829E350A3}"/>
              </a:ext>
            </a:extLst>
          </p:cNvPr>
          <p:cNvSpPr txBox="1"/>
          <p:nvPr/>
        </p:nvSpPr>
        <p:spPr>
          <a:xfrm>
            <a:off x="257746" y="23679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2E6834F-EB41-F1FA-5278-D867ABFB325F}"/>
              </a:ext>
            </a:extLst>
          </p:cNvPr>
          <p:cNvSpPr txBox="1"/>
          <p:nvPr/>
        </p:nvSpPr>
        <p:spPr>
          <a:xfrm>
            <a:off x="257746" y="3699195"/>
            <a:ext cx="2181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Remove from the list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C3987B8-64C9-D102-0462-0F911C4B881F}"/>
              </a:ext>
            </a:extLst>
          </p:cNvPr>
          <p:cNvCxnSpPr>
            <a:cxnSpLocks/>
            <a:stCxn id="20" idx="3"/>
            <a:endCxn id="25" idx="2"/>
          </p:cNvCxnSpPr>
          <p:nvPr/>
        </p:nvCxnSpPr>
        <p:spPr>
          <a:xfrm flipV="1">
            <a:off x="2439369" y="2367920"/>
            <a:ext cx="2040556" cy="1515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02D7291-D09E-109F-B2C9-1C1FA88EAD05}"/>
              </a:ext>
            </a:extLst>
          </p:cNvPr>
          <p:cNvCxnSpPr>
            <a:cxnSpLocks/>
            <a:stCxn id="20" idx="3"/>
            <a:endCxn id="26" idx="2"/>
          </p:cNvCxnSpPr>
          <p:nvPr/>
        </p:nvCxnSpPr>
        <p:spPr>
          <a:xfrm flipV="1">
            <a:off x="2439369" y="3213407"/>
            <a:ext cx="3247801" cy="670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23DF679C-C411-5CF3-C628-F57E7710CC38}"/>
              </a:ext>
            </a:extLst>
          </p:cNvPr>
          <p:cNvSpPr txBox="1"/>
          <p:nvPr/>
        </p:nvSpPr>
        <p:spPr>
          <a:xfrm rot="19239131">
            <a:off x="3079682" y="2476985"/>
            <a:ext cx="1015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Option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73D1FED-41A9-9548-6143-95731FFBE637}"/>
              </a:ext>
            </a:extLst>
          </p:cNvPr>
          <p:cNvSpPr txBox="1"/>
          <p:nvPr/>
        </p:nvSpPr>
        <p:spPr>
          <a:xfrm rot="20999410">
            <a:off x="3393093" y="3272731"/>
            <a:ext cx="1015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Option 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4B5C71-3DFD-621B-922E-8911ED767EEB}"/>
              </a:ext>
            </a:extLst>
          </p:cNvPr>
          <p:cNvSpPr/>
          <p:nvPr/>
        </p:nvSpPr>
        <p:spPr>
          <a:xfrm>
            <a:off x="3397250" y="2025775"/>
            <a:ext cx="2165350" cy="3421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CC89B8-9448-8354-C4F9-8CEEA1688706}"/>
              </a:ext>
            </a:extLst>
          </p:cNvPr>
          <p:cNvSpPr/>
          <p:nvPr/>
        </p:nvSpPr>
        <p:spPr>
          <a:xfrm>
            <a:off x="4321133" y="2871262"/>
            <a:ext cx="2732073" cy="3421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C09F9922-439E-42C5-AACD-79F5C90C47AE}"/>
              </a:ext>
            </a:extLst>
          </p:cNvPr>
          <p:cNvSpPr txBox="1">
            <a:spLocks noChangeArrowheads="1"/>
          </p:cNvSpPr>
          <p:nvPr/>
        </p:nvSpPr>
        <p:spPr>
          <a:xfrm>
            <a:off x="257746" y="4043532"/>
            <a:ext cx="11563350" cy="2529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nl-BE" sz="2800" dirty="0">
                <a:latin typeface="+mn-lt"/>
              </a:rPr>
              <a:t>Additional constraints : </a:t>
            </a:r>
          </a:p>
          <a:p>
            <a:pPr marL="457200" indent="-457200" algn="l">
              <a:buFont typeface="Symbol" pitchFamily="2" charset="2"/>
              <a:buChar char="Þ"/>
              <a:defRPr/>
            </a:pPr>
            <a:r>
              <a:rPr lang="nl-BE" sz="2800" dirty="0">
                <a:latin typeface="+mn-lt"/>
              </a:rPr>
              <a:t>Keep sufficient graph connectivity</a:t>
            </a:r>
          </a:p>
          <a:p>
            <a:pPr marL="457200" indent="-457200" algn="l">
              <a:buFont typeface="Symbol" pitchFamily="2" charset="2"/>
              <a:buChar char="Þ"/>
              <a:defRPr/>
            </a:pPr>
            <a:r>
              <a:rPr lang="nl-BE" sz="2800" dirty="0">
                <a:latin typeface="+mn-lt"/>
              </a:rPr>
              <a:t>Remove poor quality interferograms</a:t>
            </a:r>
          </a:p>
          <a:p>
            <a:pPr marL="457200" indent="-457200" algn="l">
              <a:buFont typeface="Symbol" pitchFamily="2" charset="2"/>
              <a:buChar char="Þ"/>
              <a:defRPr/>
            </a:pPr>
            <a:r>
              <a:rPr lang="nl-BE" sz="2800" dirty="0">
                <a:latin typeface="+mn-lt"/>
              </a:rPr>
              <a:t>Use each image as often as primary and as secondary image</a:t>
            </a:r>
          </a:p>
        </p:txBody>
      </p:sp>
    </p:spTree>
    <p:extLst>
      <p:ext uri="{BB962C8B-B14F-4D97-AF65-F5344CB8AC3E}">
        <p14:creationId xmlns:p14="http://schemas.microsoft.com/office/powerpoint/2010/main" val="869912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1030868"/>
            <a:ext cx="10335759" cy="484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nl-BE" sz="2800" dirty="0">
                <a:latin typeface="+mn-lt"/>
              </a:rPr>
              <a:t>Baseline Plot = Graph </a:t>
            </a:r>
          </a:p>
          <a:p>
            <a:pPr algn="l">
              <a:defRPr/>
            </a:pPr>
            <a:r>
              <a:rPr lang="nl-BE" sz="2800" dirty="0">
                <a:latin typeface="+mn-lt"/>
              </a:rPr>
              <a:t>SAR acquisitions = </a:t>
            </a:r>
            <a:r>
              <a:rPr lang="nl-BE" sz="2800" b="1" dirty="0">
                <a:latin typeface="+mn-lt"/>
              </a:rPr>
              <a:t>nodes</a:t>
            </a:r>
          </a:p>
          <a:p>
            <a:pPr algn="l">
              <a:defRPr/>
            </a:pPr>
            <a:r>
              <a:rPr lang="nl-BE" sz="2800" dirty="0">
                <a:latin typeface="+mn-lt"/>
              </a:rPr>
              <a:t>Interferograms = </a:t>
            </a:r>
            <a:r>
              <a:rPr lang="nl-BE" sz="2800" b="1" dirty="0">
                <a:latin typeface="+mn-lt"/>
              </a:rPr>
              <a:t>edges</a:t>
            </a:r>
          </a:p>
          <a:p>
            <a:pPr algn="l">
              <a:defRPr/>
            </a:pPr>
            <a:endParaRPr lang="nl-BE" sz="2800" dirty="0">
              <a:latin typeface="+mn-lt"/>
            </a:endParaRPr>
          </a:p>
          <a:p>
            <a:pPr algn="l">
              <a:defRPr/>
            </a:pPr>
            <a:endParaRPr lang="nl-BE" sz="2800" dirty="0">
              <a:latin typeface="+mn-lt"/>
            </a:endParaRPr>
          </a:p>
          <a:p>
            <a:pPr algn="l">
              <a:defRPr/>
            </a:pPr>
            <a:endParaRPr lang="nl-BE" sz="2800" dirty="0">
              <a:latin typeface="+mn-lt"/>
            </a:endParaRPr>
          </a:p>
          <a:p>
            <a:pPr algn="l">
              <a:defRPr/>
            </a:pPr>
            <a:endParaRPr lang="nl-BE" sz="2800" dirty="0">
              <a:latin typeface="+mn-lt"/>
            </a:endParaRPr>
          </a:p>
          <a:p>
            <a:pPr algn="l">
              <a:defRPr/>
            </a:pPr>
            <a:endParaRPr lang="nl-BE" sz="2800" dirty="0">
              <a:latin typeface="+mn-lt"/>
            </a:endParaRPr>
          </a:p>
          <a:p>
            <a:pPr algn="l">
              <a:defRPr/>
            </a:pPr>
            <a:endParaRPr lang="nl-BE" sz="2800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89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 Graph Framework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B647EB7-D3D6-4481-A8C2-F1CADFADC97A}"/>
              </a:ext>
            </a:extLst>
          </p:cNvPr>
          <p:cNvSpPr/>
          <p:nvPr/>
        </p:nvSpPr>
        <p:spPr>
          <a:xfrm>
            <a:off x="5330152" y="1809852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687ADC7-0F93-9E38-D648-CC8B2E8239B6}"/>
              </a:ext>
            </a:extLst>
          </p:cNvPr>
          <p:cNvSpPr/>
          <p:nvPr/>
        </p:nvSpPr>
        <p:spPr>
          <a:xfrm>
            <a:off x="6358540" y="1352558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78CBCA9-A884-55B2-2810-FDCE3A48506B}"/>
              </a:ext>
            </a:extLst>
          </p:cNvPr>
          <p:cNvSpPr/>
          <p:nvPr/>
        </p:nvSpPr>
        <p:spPr>
          <a:xfrm>
            <a:off x="7386928" y="2724439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3C1999C-45B4-E500-A879-8553989F3226}"/>
              </a:ext>
            </a:extLst>
          </p:cNvPr>
          <p:cNvSpPr/>
          <p:nvPr/>
        </p:nvSpPr>
        <p:spPr>
          <a:xfrm>
            <a:off x="8415315" y="2267146"/>
            <a:ext cx="136800" cy="13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E606E08-04E0-D1F1-7A0E-65324BF4A6B2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6495340" y="1420958"/>
            <a:ext cx="891588" cy="1371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B115A026-CFE5-A8EF-3537-AE60EF9598AF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 flipV="1">
            <a:off x="7523728" y="2335546"/>
            <a:ext cx="891587" cy="457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EFD4A6F9-2F69-6FB1-F1E6-DFC5A909780F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>
          <a:xfrm flipH="1">
            <a:off x="5466952" y="1420958"/>
            <a:ext cx="891588" cy="457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67533BB5-F744-9107-116C-1D5EA1FE3F76}"/>
              </a:ext>
            </a:extLst>
          </p:cNvPr>
          <p:cNvCxnSpPr>
            <a:cxnSpLocks/>
            <a:stCxn id="15" idx="2"/>
            <a:endCxn id="7" idx="6"/>
          </p:cNvCxnSpPr>
          <p:nvPr/>
        </p:nvCxnSpPr>
        <p:spPr>
          <a:xfrm flipH="1" flipV="1">
            <a:off x="5466952" y="1878252"/>
            <a:ext cx="2948363" cy="457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7E3EC994-1A59-E175-A4B2-1F427F47B6ED}"/>
              </a:ext>
            </a:extLst>
          </p:cNvPr>
          <p:cNvSpPr txBox="1"/>
          <p:nvPr/>
        </p:nvSpPr>
        <p:spPr>
          <a:xfrm>
            <a:off x="5115034" y="1916091"/>
            <a:ext cx="94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SAR 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2F7B9F9-6E2E-7860-7593-98939FA1A43D}"/>
              </a:ext>
            </a:extLst>
          </p:cNvPr>
          <p:cNvSpPr txBox="1"/>
          <p:nvPr/>
        </p:nvSpPr>
        <p:spPr>
          <a:xfrm>
            <a:off x="6100352" y="1075342"/>
            <a:ext cx="94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SAR 2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EE42C97-EE3E-B9D1-9B2D-E9B779A3BEB8}"/>
              </a:ext>
            </a:extLst>
          </p:cNvPr>
          <p:cNvSpPr txBox="1"/>
          <p:nvPr/>
        </p:nvSpPr>
        <p:spPr>
          <a:xfrm>
            <a:off x="7147756" y="2822832"/>
            <a:ext cx="94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SAR 3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0A193D9-B130-B273-6778-F43B31B21A5C}"/>
              </a:ext>
            </a:extLst>
          </p:cNvPr>
          <p:cNvSpPr txBox="1"/>
          <p:nvPr/>
        </p:nvSpPr>
        <p:spPr>
          <a:xfrm rot="3319755">
            <a:off x="6499086" y="1975438"/>
            <a:ext cx="1188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err="1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Interf</a:t>
            </a:r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2-3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A4DFE0B-F552-92F9-FE8D-5B4F3BB294C9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>
            <a:off x="6495340" y="1420958"/>
            <a:ext cx="1919975" cy="914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75768DA2-CA03-A6B5-812D-275DADFEB107}"/>
              </a:ext>
            </a:extLst>
          </p:cNvPr>
          <p:cNvSpPr txBox="1"/>
          <p:nvPr/>
        </p:nvSpPr>
        <p:spPr>
          <a:xfrm rot="19933354">
            <a:off x="5400804" y="1342837"/>
            <a:ext cx="1188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err="1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Interf</a:t>
            </a:r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1-2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150B9D82-0254-6B64-FC31-907FD5EE9C83}"/>
              </a:ext>
            </a:extLst>
          </p:cNvPr>
          <p:cNvSpPr txBox="1"/>
          <p:nvPr/>
        </p:nvSpPr>
        <p:spPr>
          <a:xfrm rot="1569807">
            <a:off x="7017872" y="1691767"/>
            <a:ext cx="1188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err="1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Interf</a:t>
            </a:r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2-4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F86D1D2-1ADE-06CC-0E66-E06862B04B7E}"/>
              </a:ext>
            </a:extLst>
          </p:cNvPr>
          <p:cNvSpPr txBox="1"/>
          <p:nvPr/>
        </p:nvSpPr>
        <p:spPr>
          <a:xfrm rot="19939594">
            <a:off x="7575582" y="2401980"/>
            <a:ext cx="1188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err="1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Interf</a:t>
            </a:r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3-4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3F548445-BF60-DF5E-E73F-893318D573DA}"/>
              </a:ext>
            </a:extLst>
          </p:cNvPr>
          <p:cNvSpPr txBox="1"/>
          <p:nvPr/>
        </p:nvSpPr>
        <p:spPr>
          <a:xfrm>
            <a:off x="8370318" y="1989790"/>
            <a:ext cx="94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SAR 4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7E4DF04C-7698-BDD6-935A-355B43CA51D7}"/>
              </a:ext>
            </a:extLst>
          </p:cNvPr>
          <p:cNvSpPr txBox="1"/>
          <p:nvPr/>
        </p:nvSpPr>
        <p:spPr>
          <a:xfrm rot="515387">
            <a:off x="5728061" y="1936443"/>
            <a:ext cx="1188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err="1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Interf</a:t>
            </a:r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1-4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B7CB46D0-9B18-D9D0-AAFE-B63B34DB0557}"/>
              </a:ext>
            </a:extLst>
          </p:cNvPr>
          <p:cNvSpPr txBox="1"/>
          <p:nvPr/>
        </p:nvSpPr>
        <p:spPr>
          <a:xfrm>
            <a:off x="8212995" y="979851"/>
            <a:ext cx="27072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 Nodes</a:t>
            </a:r>
          </a:p>
          <a:p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 Edges</a:t>
            </a:r>
          </a:p>
          <a:p>
            <a:r>
              <a:rPr lang="en-GB" sz="1400" b="1" i="1" dirty="0" err="1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Interf</a:t>
            </a:r>
            <a:r>
              <a:rPr lang="en-GB" sz="1400" b="1" i="1" dirty="0"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1-3 = out of BT - BP criteria</a:t>
            </a:r>
          </a:p>
        </p:txBody>
      </p:sp>
    </p:spTree>
    <p:extLst>
      <p:ext uri="{BB962C8B-B14F-4D97-AF65-F5344CB8AC3E}">
        <p14:creationId xmlns:p14="http://schemas.microsoft.com/office/powerpoint/2010/main" val="2816002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6770</TotalTime>
  <Words>2379</Words>
  <Application>Microsoft Macintosh PowerPoint</Application>
  <PresentationFormat>Widescreen</PresentationFormat>
  <Paragraphs>419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 Unicode MS</vt:lpstr>
      <vt:lpstr>Arial</vt:lpstr>
      <vt:lpstr>Calibri</vt:lpstr>
      <vt:lpstr>Calibri Light</vt:lpstr>
      <vt:lpstr>Cambria Math</vt:lpstr>
      <vt:lpstr>Helvetica</vt:lpstr>
      <vt:lpstr>Symbol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 N</dc:creator>
  <cp:lastModifiedBy>Nicolas D'OREYE</cp:lastModifiedBy>
  <cp:revision>47</cp:revision>
  <dcterms:created xsi:type="dcterms:W3CDTF">2023-04-11T08:24:52Z</dcterms:created>
  <dcterms:modified xsi:type="dcterms:W3CDTF">2024-05-23T06:57:23Z</dcterms:modified>
</cp:coreProperties>
</file>